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Montserrat Black"/>
      <p:bold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Anaheim"/>
      <p:regular r:id="rId61"/>
    </p:embeddedFont>
    <p:embeddedFont>
      <p:font typeface="Bebas Neue"/>
      <p:regular r:id="rId62"/>
    </p:embeddedFont>
    <p:embeddedFont>
      <p:font typeface="PT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ebasNeue-regular.fntdata"/><Relationship Id="rId61" Type="http://schemas.openxmlformats.org/officeDocument/2006/relationships/font" Target="fonts/Anaheim-regular.fntdata"/><Relationship Id="rId20" Type="http://schemas.openxmlformats.org/officeDocument/2006/relationships/slide" Target="slides/slide16.xml"/><Relationship Id="rId64" Type="http://schemas.openxmlformats.org/officeDocument/2006/relationships/font" Target="fonts/PTSans-bold.fntdata"/><Relationship Id="rId63" Type="http://schemas.openxmlformats.org/officeDocument/2006/relationships/font" Target="fonts/PTSans-regular.fntdata"/><Relationship Id="rId22" Type="http://schemas.openxmlformats.org/officeDocument/2006/relationships/slide" Target="slides/slide18.xml"/><Relationship Id="rId66" Type="http://schemas.openxmlformats.org/officeDocument/2006/relationships/font" Target="fonts/PTSans-boldItalic.fntdata"/><Relationship Id="rId21" Type="http://schemas.openxmlformats.org/officeDocument/2006/relationships/slide" Target="slides/slide17.xml"/><Relationship Id="rId65" Type="http://schemas.openxmlformats.org/officeDocument/2006/relationships/font" Target="fonts/PT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MontserratBlack-bold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56" Type="http://schemas.openxmlformats.org/officeDocument/2006/relationships/font" Target="fonts/MontserratBlack-boldItalic.fntdata"/><Relationship Id="rId15" Type="http://schemas.openxmlformats.org/officeDocument/2006/relationships/slide" Target="slides/slide11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2d2ee6b138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2d2ee6b138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2d2ee6b138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2d2ee6b138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22b9ea4e89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22b9ea4e89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will take note of these variables in the following sections.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22d2ee6b13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22d2ee6b13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2d0e9cf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22d0e9cf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2d2ee6b13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22d2ee6b13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2d2ee6b13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22d2ee6b13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d0e9cf5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d0e9cf5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2d2ee6b138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22d2ee6b138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22d2ee6b138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22d2ee6b138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22d2ee6b13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22d2ee6b13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2d2ee6b138_1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22d2ee6b138_1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2d48d393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22d48d393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22d48d3931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22d48d3931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2d48d3931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22d48d3931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2d2ee6b13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22d2ee6b13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22d48d3931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22d48d3931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22d2ee6b138_1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22d2ee6b138_1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2d48d3931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2d48d3931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2d2ee6b13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22d2ee6b13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219fef9016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219fef9016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22d48d3931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22d48d3931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22d48d3931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22d48d3931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19fef9016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219fef9016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2d48d3931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2d48d3931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22d2ee6b138_1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22d2ee6b138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21a156778c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21a156778c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22d2ee6b138_1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22d2ee6b138_1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22d2ee6b138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22d2ee6b138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22d2ee6b1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22d2ee6b1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2d2ee6b138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2d2ee6b138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22d2ee6b138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22d2ee6b138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2d2ee6b13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22d2ee6b13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18700f7d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18700f7d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218700f7d2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218700f7d2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18700f7d2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218700f7d2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218700f7d2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218700f7d2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218700f7d2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218700f7d2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21a156778c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21a156778c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218700f7d2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218700f7d2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2d2ee6b138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2d2ee6b138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218700f7d2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218700f7d2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2d2ee6b138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2d2ee6b138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2d2ee6b138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22d2ee6b138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2b9ea4e89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2b9ea4e89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2d2ee6b138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2d2ee6b138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7" name="Google Shape;537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" name="Google Shape;543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6" name="Google Shape;546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9" name="Google Shape;549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8" name="Google Shape;598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4" name="Google Shape;644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8" name="Google Shape;648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1" name="Google Shape;671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2" name="Google Shape;672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" name="Google Shape;676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7" name="Google Shape;677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7" name="Google Shape;687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1" name="Google Shape;721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4" name="Google Shape;724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9" name="Google Shape;749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2" name="Google Shape;752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5" name="Google Shape;785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1" name="Google Shape;811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5" name="Google Shape;815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1" name="Google Shape;841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6" name="Google Shape;846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4" name="Google Shape;874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1" name="Google Shape;881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8" name="Google Shape;948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9" name="Google Shape;949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0" name="Google Shape;950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2" name="Google Shape;952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3" name="Google Shape;953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4" name="Google Shape;96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7" name="Google Shape;977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0" name="Google Shape;980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3" name="Google Shape;983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1" name="Google Shape;1001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Relationship Id="rId10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33.png"/><Relationship Id="rId8" Type="http://schemas.openxmlformats.org/officeDocument/2006/relationships/image" Target="../media/image25.png"/><Relationship Id="rId10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4" name="Google Shape;1234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5" name="Google Shape;1235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8" name="Google Shape;1238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1" name="Google Shape;1241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3" name="Google Shape;1243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32"/>
          <p:cNvSpPr txBox="1"/>
          <p:nvPr>
            <p:ph type="ctrTitle"/>
          </p:nvPr>
        </p:nvSpPr>
        <p:spPr>
          <a:xfrm>
            <a:off x="687325" y="474963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2"/>
                </a:solidFill>
              </a:rPr>
              <a:t>Data Science 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32"/>
          <p:cNvSpPr txBox="1"/>
          <p:nvPr/>
        </p:nvSpPr>
        <p:spPr>
          <a:xfrm>
            <a:off x="687325" y="2633150"/>
            <a:ext cx="43497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Lab Group: c133</a:t>
            </a:r>
            <a:endParaRPr sz="2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Group members</a:t>
            </a:r>
            <a:endParaRPr sz="2000" u="sng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O jing 	</a:t>
            </a:r>
            <a:r>
              <a:rPr lang="en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( U2223350G ) </a:t>
            </a:r>
            <a:endParaRPr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MANI SENTHILNATHAN VIGNESH  </a:t>
            </a:r>
            <a:r>
              <a:rPr lang="en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( U2221484L )</a:t>
            </a:r>
            <a:endParaRPr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RIDHWAN HAKI</a:t>
            </a:r>
            <a:r>
              <a:rPr lang="en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</a:t>
            </a:r>
            <a:r>
              <a:rPr lang="en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 ( U2223412E )</a:t>
            </a:r>
            <a:endParaRPr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1"/>
          <p:cNvSpPr/>
          <p:nvPr/>
        </p:nvSpPr>
        <p:spPr>
          <a:xfrm>
            <a:off x="5994825" y="2681200"/>
            <a:ext cx="2429100" cy="2185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4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NUMERICAL VARIABLES</a:t>
            </a:r>
            <a:endParaRPr/>
          </a:p>
        </p:txBody>
      </p:sp>
      <p:sp>
        <p:nvSpPr>
          <p:cNvPr id="1453" name="Google Shape;1453;p41"/>
          <p:cNvSpPr txBox="1"/>
          <p:nvPr>
            <p:ph idx="1" type="subTitle"/>
          </p:nvPr>
        </p:nvSpPr>
        <p:spPr>
          <a:xfrm>
            <a:off x="945955" y="205182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</a:t>
            </a:r>
            <a:r>
              <a:rPr lang="en" sz="1200"/>
              <a:t>ge of the Patient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years</a:t>
            </a:r>
            <a:r>
              <a:rPr lang="en" sz="1200"/>
              <a:t>]</a:t>
            </a:r>
            <a:endParaRPr sz="1200"/>
          </a:p>
        </p:txBody>
      </p:sp>
      <p:sp>
        <p:nvSpPr>
          <p:cNvPr id="1454" name="Google Shape;1454;p41"/>
          <p:cNvSpPr txBox="1"/>
          <p:nvPr>
            <p:ph idx="2" type="subTitle"/>
          </p:nvPr>
        </p:nvSpPr>
        <p:spPr>
          <a:xfrm>
            <a:off x="3000900" y="2051825"/>
            <a:ext cx="3144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Maximum Heart Rate Achieved [</a:t>
            </a:r>
            <a:r>
              <a:rPr b="1" lang="en" sz="1200"/>
              <a:t>Numeric value between 60 and 202</a:t>
            </a:r>
            <a:r>
              <a:rPr lang="en" sz="1200"/>
              <a:t>]</a:t>
            </a:r>
            <a:endParaRPr sz="1200"/>
          </a:p>
        </p:txBody>
      </p:sp>
      <p:sp>
        <p:nvSpPr>
          <p:cNvPr id="1455" name="Google Shape;1455;p41"/>
          <p:cNvSpPr txBox="1"/>
          <p:nvPr>
            <p:ph idx="3" type="subTitle"/>
          </p:nvPr>
        </p:nvSpPr>
        <p:spPr>
          <a:xfrm>
            <a:off x="476450" y="3702775"/>
            <a:ext cx="2925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serum cholesterol [</a:t>
            </a:r>
            <a:r>
              <a:rPr b="1" lang="en" sz="1200"/>
              <a:t>mm/dl</a:t>
            </a:r>
            <a:r>
              <a:rPr lang="en" sz="1200"/>
              <a:t>]</a:t>
            </a:r>
            <a:endParaRPr sz="1200"/>
          </a:p>
        </p:txBody>
      </p:sp>
      <p:sp>
        <p:nvSpPr>
          <p:cNvPr id="1456" name="Google Shape;1456;p41"/>
          <p:cNvSpPr txBox="1"/>
          <p:nvPr>
            <p:ph idx="4" type="subTitle"/>
          </p:nvPr>
        </p:nvSpPr>
        <p:spPr>
          <a:xfrm>
            <a:off x="3578250" y="38543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 [</a:t>
            </a:r>
            <a:r>
              <a:rPr b="1" lang="en" sz="1200"/>
              <a:t>Numeric value measured in depression</a:t>
            </a:r>
            <a:r>
              <a:rPr lang="en" sz="1200"/>
              <a:t>]</a:t>
            </a:r>
            <a:endParaRPr sz="1200"/>
          </a:p>
        </p:txBody>
      </p:sp>
      <p:sp>
        <p:nvSpPr>
          <p:cNvPr id="1457" name="Google Shape;1457;p41"/>
          <p:cNvSpPr txBox="1"/>
          <p:nvPr>
            <p:ph idx="5" type="subTitle"/>
          </p:nvPr>
        </p:nvSpPr>
        <p:spPr>
          <a:xfrm>
            <a:off x="5890600" y="2051813"/>
            <a:ext cx="265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Resting Blood Pressure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mm Hg</a:t>
            </a:r>
            <a:r>
              <a:rPr lang="en" sz="1200"/>
              <a:t>]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58" name="Google Shape;1458;p41"/>
          <p:cNvSpPr txBox="1"/>
          <p:nvPr>
            <p:ph idx="6" type="subTitle"/>
          </p:nvPr>
        </p:nvSpPr>
        <p:spPr>
          <a:xfrm>
            <a:off x="5883077" y="4059675"/>
            <a:ext cx="265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[1: heart disease]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[0: Normal]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1459" name="Google Shape;1459;p41"/>
          <p:cNvSpPr txBox="1"/>
          <p:nvPr>
            <p:ph idx="7" type="subTitle"/>
          </p:nvPr>
        </p:nvSpPr>
        <p:spPr>
          <a:xfrm>
            <a:off x="946855" y="159461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</a:t>
            </a:r>
            <a:endParaRPr/>
          </a:p>
        </p:txBody>
      </p:sp>
      <p:sp>
        <p:nvSpPr>
          <p:cNvPr id="1460" name="Google Shape;1460;p41"/>
          <p:cNvSpPr txBox="1"/>
          <p:nvPr>
            <p:ph idx="8" type="subTitle"/>
          </p:nvPr>
        </p:nvSpPr>
        <p:spPr>
          <a:xfrm>
            <a:off x="3580950" y="159461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MAXHR</a:t>
            </a:r>
            <a:endParaRPr/>
          </a:p>
        </p:txBody>
      </p:sp>
      <p:sp>
        <p:nvSpPr>
          <p:cNvPr id="1461" name="Google Shape;1461;p41"/>
          <p:cNvSpPr txBox="1"/>
          <p:nvPr>
            <p:ph idx="9" type="subTitle"/>
          </p:nvPr>
        </p:nvSpPr>
        <p:spPr>
          <a:xfrm>
            <a:off x="6224795" y="159461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RESTING </a:t>
            </a:r>
            <a:r>
              <a:rPr lang="en"/>
              <a:t>BS</a:t>
            </a:r>
            <a:endParaRPr/>
          </a:p>
        </p:txBody>
      </p:sp>
      <p:sp>
        <p:nvSpPr>
          <p:cNvPr id="1462" name="Google Shape;1462;p41"/>
          <p:cNvSpPr txBox="1"/>
          <p:nvPr>
            <p:ph idx="13" type="subTitle"/>
          </p:nvPr>
        </p:nvSpPr>
        <p:spPr>
          <a:xfrm>
            <a:off x="783500" y="3170775"/>
            <a:ext cx="2316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CHOLESTEROL</a:t>
            </a:r>
            <a:endParaRPr/>
          </a:p>
        </p:txBody>
      </p:sp>
      <p:sp>
        <p:nvSpPr>
          <p:cNvPr id="1463" name="Google Shape;1463;p41"/>
          <p:cNvSpPr txBox="1"/>
          <p:nvPr>
            <p:ph idx="14" type="subTitle"/>
          </p:nvPr>
        </p:nvSpPr>
        <p:spPr>
          <a:xfrm>
            <a:off x="3580938" y="31707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OLDPEAK</a:t>
            </a:r>
            <a:endParaRPr/>
          </a:p>
        </p:txBody>
      </p:sp>
      <p:sp>
        <p:nvSpPr>
          <p:cNvPr id="1464" name="Google Shape;1464;p41"/>
          <p:cNvSpPr txBox="1"/>
          <p:nvPr>
            <p:ph idx="15" type="subTitle"/>
          </p:nvPr>
        </p:nvSpPr>
        <p:spPr>
          <a:xfrm>
            <a:off x="6224795" y="36254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HEART DISEASE</a:t>
            </a:r>
            <a:endParaRPr sz="1600">
              <a:solidFill>
                <a:schemeClr val="lt2"/>
              </a:solidFill>
            </a:endParaRPr>
          </a:p>
        </p:txBody>
      </p:sp>
      <p:grpSp>
        <p:nvGrpSpPr>
          <p:cNvPr id="1465" name="Google Shape;1465;p41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1466" name="Google Shape;1466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41"/>
          <p:cNvGrpSpPr/>
          <p:nvPr/>
        </p:nvGrpSpPr>
        <p:grpSpPr>
          <a:xfrm>
            <a:off x="3348850" y="4544475"/>
            <a:ext cx="76825" cy="76800"/>
            <a:chOff x="3104875" y="1099400"/>
            <a:chExt cx="76825" cy="76800"/>
          </a:xfrm>
        </p:grpSpPr>
        <p:sp>
          <p:nvSpPr>
            <p:cNvPr id="1469" name="Google Shape;1469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1" name="Google Shape;1471;p4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592621">
            <a:off x="143155" y="2253721"/>
            <a:ext cx="903663" cy="853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2" name="Google Shape;1472;p41"/>
          <p:cNvCxnSpPr/>
          <p:nvPr/>
        </p:nvCxnSpPr>
        <p:spPr>
          <a:xfrm>
            <a:off x="5994825" y="3551450"/>
            <a:ext cx="2435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3" name="Google Shape;1473;p41"/>
          <p:cNvSpPr txBox="1"/>
          <p:nvPr>
            <p:ph idx="8" type="subTitle"/>
          </p:nvPr>
        </p:nvSpPr>
        <p:spPr>
          <a:xfrm>
            <a:off x="6224800" y="3069538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RESPONSE VARIABLE</a:t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2"/>
          <p:cNvSpPr txBox="1"/>
          <p:nvPr>
            <p:ph idx="2" type="title"/>
          </p:nvPr>
        </p:nvSpPr>
        <p:spPr>
          <a:xfrm>
            <a:off x="720000" y="1378225"/>
            <a:ext cx="161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479" name="Google Shape;1479;p42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42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42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42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42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&amp; Data Preparation</a:t>
            </a:r>
            <a:endParaRPr/>
          </a:p>
        </p:txBody>
      </p:sp>
      <p:grpSp>
        <p:nvGrpSpPr>
          <p:cNvPr id="1484" name="Google Shape;1484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85" name="Google Shape;1485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7" name="Google Shape;1487;p42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88" name="Google Shape;1488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0" name="Google Shape;1490;p42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91" name="Google Shape;1491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3" name="Google Shape;1493;p42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43"/>
          <p:cNvSpPr txBox="1"/>
          <p:nvPr>
            <p:ph type="title"/>
          </p:nvPr>
        </p:nvSpPr>
        <p:spPr>
          <a:xfrm>
            <a:off x="268500" y="410425"/>
            <a:ext cx="60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Observing Distribution of Categorical values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9" name="Google Shape;1499;p43"/>
          <p:cNvSpPr txBox="1"/>
          <p:nvPr/>
        </p:nvSpPr>
        <p:spPr>
          <a:xfrm>
            <a:off x="1335625" y="3165375"/>
            <a:ext cx="860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 likely to get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Heart Disease: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Chest Pain Type: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Fasting BS: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&gt;120 mg/dl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Exercise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Angina: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ST_Slope: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Up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0" name="Google Shape;15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88" y="1256563"/>
            <a:ext cx="2036400" cy="172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750" y="1256562"/>
            <a:ext cx="1917554" cy="17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138" y="1251888"/>
            <a:ext cx="2036400" cy="173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3388" y="1251887"/>
            <a:ext cx="1972135" cy="173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4"/>
          <p:cNvSpPr txBox="1"/>
          <p:nvPr>
            <p:ph type="title"/>
          </p:nvPr>
        </p:nvSpPr>
        <p:spPr>
          <a:xfrm>
            <a:off x="287175" y="141350"/>
            <a:ext cx="672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EDA - Numerical values</a:t>
            </a:r>
            <a:endParaRPr sz="1800"/>
          </a:p>
        </p:txBody>
      </p:sp>
      <p:sp>
        <p:nvSpPr>
          <p:cNvPr id="1509" name="Google Shape;1509;p44"/>
          <p:cNvSpPr txBox="1"/>
          <p:nvPr>
            <p:ph type="title"/>
          </p:nvPr>
        </p:nvSpPr>
        <p:spPr>
          <a:xfrm>
            <a:off x="4774675" y="714050"/>
            <a:ext cx="578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Numerical data correlation with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“Heart Disease”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Oldpeak: 	  0.4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MaxHR:         -0.4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Age: 		  0.28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Cholesterol: -0.23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RestingBP: 	  0.11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0" name="Google Shape;15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75" y="851075"/>
            <a:ext cx="4469875" cy="377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45"/>
          <p:cNvSpPr txBox="1"/>
          <p:nvPr>
            <p:ph type="title"/>
          </p:nvPr>
        </p:nvSpPr>
        <p:spPr>
          <a:xfrm>
            <a:off x="287175" y="141350"/>
            <a:ext cx="564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Observing Distribution of Numerical Values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16" name="Google Shape;15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75" y="1521625"/>
            <a:ext cx="4987321" cy="1402606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45"/>
          <p:cNvSpPr txBox="1"/>
          <p:nvPr>
            <p:ph type="title"/>
          </p:nvPr>
        </p:nvSpPr>
        <p:spPr>
          <a:xfrm>
            <a:off x="287175" y="637850"/>
            <a:ext cx="83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Presence of Outliers and “Missing values” (imputed with “0”)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8" name="Google Shape;1518;p45"/>
          <p:cNvSpPr txBox="1"/>
          <p:nvPr>
            <p:ph type="title"/>
          </p:nvPr>
        </p:nvSpPr>
        <p:spPr>
          <a:xfrm>
            <a:off x="5426900" y="1521625"/>
            <a:ext cx="578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Resting BP: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Outliers:  28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Missing Values: 1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9" name="Google Shape;1519;p45"/>
          <p:cNvSpPr txBox="1"/>
          <p:nvPr>
            <p:ph type="title"/>
          </p:nvPr>
        </p:nvSpPr>
        <p:spPr>
          <a:xfrm>
            <a:off x="5426900" y="3128650"/>
            <a:ext cx="578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Cholesterol</a:t>
            </a:r>
            <a:r>
              <a:rPr lang="en" sz="1800"/>
              <a:t>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Outliers:  183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Missing Values: 172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0" name="Google Shape;15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75" y="3128638"/>
            <a:ext cx="4987324" cy="137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526" name="Google Shape;1526;p46"/>
          <p:cNvSpPr txBox="1"/>
          <p:nvPr>
            <p:ph idx="1" type="subTitle"/>
          </p:nvPr>
        </p:nvSpPr>
        <p:spPr>
          <a:xfrm>
            <a:off x="1198900" y="2726575"/>
            <a:ext cx="215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Imputed “missing values” with Mean/Median values</a:t>
            </a:r>
            <a:endParaRPr/>
          </a:p>
        </p:txBody>
      </p:sp>
      <p:sp>
        <p:nvSpPr>
          <p:cNvPr id="1527" name="Google Shape;1527;p46"/>
          <p:cNvSpPr txBox="1"/>
          <p:nvPr>
            <p:ph idx="2" type="subTitle"/>
          </p:nvPr>
        </p:nvSpPr>
        <p:spPr>
          <a:xfrm>
            <a:off x="3605175" y="27265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outliers that skew distribution</a:t>
            </a:r>
            <a:endParaRPr/>
          </a:p>
        </p:txBody>
      </p:sp>
      <p:sp>
        <p:nvSpPr>
          <p:cNvPr id="1528" name="Google Shape;1528;p46"/>
          <p:cNvSpPr txBox="1"/>
          <p:nvPr>
            <p:ph idx="5" type="subTitle"/>
          </p:nvPr>
        </p:nvSpPr>
        <p:spPr>
          <a:xfrm>
            <a:off x="6049900" y="2726575"/>
            <a:ext cx="2084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Dropping rows which contain “missing values”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46"/>
          <p:cNvSpPr txBox="1"/>
          <p:nvPr>
            <p:ph idx="7" type="subTitle"/>
          </p:nvPr>
        </p:nvSpPr>
        <p:spPr>
          <a:xfrm>
            <a:off x="1158875" y="1964575"/>
            <a:ext cx="2469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IMPUTATION</a:t>
            </a:r>
            <a:endParaRPr/>
          </a:p>
        </p:txBody>
      </p:sp>
      <p:sp>
        <p:nvSpPr>
          <p:cNvPr id="1530" name="Google Shape;1530;p46"/>
          <p:cNvSpPr txBox="1"/>
          <p:nvPr>
            <p:ph idx="8" type="subTitle"/>
          </p:nvPr>
        </p:nvSpPr>
        <p:spPr>
          <a:xfrm>
            <a:off x="3606175" y="1964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 REMOVAL</a:t>
            </a:r>
            <a:endParaRPr/>
          </a:p>
        </p:txBody>
      </p:sp>
      <p:sp>
        <p:nvSpPr>
          <p:cNvPr id="1531" name="Google Shape;1531;p46"/>
          <p:cNvSpPr txBox="1"/>
          <p:nvPr>
            <p:ph idx="9" type="subTitle"/>
          </p:nvPr>
        </p:nvSpPr>
        <p:spPr>
          <a:xfrm>
            <a:off x="6023945" y="22693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DROPPING</a:t>
            </a:r>
            <a:br>
              <a:rPr lang="en"/>
            </a:br>
            <a:r>
              <a:rPr lang="en"/>
              <a:t>MISSING VALUES</a:t>
            </a:r>
            <a:endParaRPr/>
          </a:p>
        </p:txBody>
      </p:sp>
      <p:grpSp>
        <p:nvGrpSpPr>
          <p:cNvPr id="1532" name="Google Shape;1532;p46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1533" name="Google Shape;1533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5" name="Google Shape;1535;p46"/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1536" name="Google Shape;1536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8" name="Google Shape;1538;p4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7"/>
          <p:cNvSpPr txBox="1"/>
          <p:nvPr>
            <p:ph type="title"/>
          </p:nvPr>
        </p:nvSpPr>
        <p:spPr>
          <a:xfrm>
            <a:off x="287175" y="305375"/>
            <a:ext cx="564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Preparation - Data Cleaning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44" name="Google Shape;1544;p47"/>
          <p:cNvSpPr txBox="1"/>
          <p:nvPr>
            <p:ph type="title"/>
          </p:nvPr>
        </p:nvSpPr>
        <p:spPr>
          <a:xfrm>
            <a:off x="287175" y="87807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RestingBP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Removal of Outliers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Dropping 1 “Missing Value” Row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Oldpeak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Removal of Outliers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MaxHR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Removal of Outliers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5" name="Google Shape;1545;p47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47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48"/>
          <p:cNvSpPr txBox="1"/>
          <p:nvPr>
            <p:ph type="title"/>
          </p:nvPr>
        </p:nvSpPr>
        <p:spPr>
          <a:xfrm>
            <a:off x="287175" y="87807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Cholesterol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/>
              <a:t>Zero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Imputation with Outliers (No change)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/>
              <a:t>Mean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Imputation with Outliers (Mean Imputation)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/>
              <a:t>Median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Imputation with Outliers (Median Imputation)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/>
              <a:t>Zero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Imputation without Outliers (Removal of Outliers)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/>
              <a:t>Mean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Imputation without Outliers (Removal of Outliers)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/>
              <a:t>Median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Imputation without Outliers (Removal of Outliers)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2" name="Google Shape;1552;p48"/>
          <p:cNvSpPr txBox="1"/>
          <p:nvPr>
            <p:ph type="title"/>
          </p:nvPr>
        </p:nvSpPr>
        <p:spPr>
          <a:xfrm>
            <a:off x="287175" y="141350"/>
            <a:ext cx="564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Preparation </a:t>
            </a:r>
            <a:r>
              <a:rPr lang="en" sz="1800"/>
              <a:t>- Data Cleaning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PRONGED APPROACH</a:t>
            </a:r>
            <a:endParaRPr/>
          </a:p>
        </p:txBody>
      </p:sp>
      <p:sp>
        <p:nvSpPr>
          <p:cNvPr id="1558" name="Google Shape;1558;p49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Imputation with Outliers [</a:t>
            </a:r>
            <a:r>
              <a:rPr b="1" lang="en"/>
              <a:t>IPzero_heart_df</a:t>
            </a:r>
            <a:r>
              <a:rPr lang="en"/>
              <a:t>]</a:t>
            </a:r>
            <a:endParaRPr/>
          </a:p>
        </p:txBody>
      </p:sp>
      <p:sp>
        <p:nvSpPr>
          <p:cNvPr id="1559" name="Google Shape;1559;p49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</a:t>
            </a:r>
            <a:r>
              <a:rPr lang="en"/>
              <a:t> Imputation with Outliers [</a:t>
            </a:r>
            <a:r>
              <a:rPr b="1" lang="en"/>
              <a:t>IPmean_heart_df</a:t>
            </a:r>
            <a:r>
              <a:rPr lang="en"/>
              <a:t>]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49"/>
          <p:cNvSpPr txBox="1"/>
          <p:nvPr>
            <p:ph idx="3" type="subTitle"/>
          </p:nvPr>
        </p:nvSpPr>
        <p:spPr>
          <a:xfrm>
            <a:off x="868250" y="3702775"/>
            <a:ext cx="2469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Imputation with Outliers </a:t>
            </a:r>
            <a:r>
              <a:rPr lang="en" sz="1100"/>
              <a:t>[</a:t>
            </a:r>
            <a:r>
              <a:rPr b="1" lang="en" sz="1100"/>
              <a:t>IPzero_N0_outliers_heart_df</a:t>
            </a:r>
            <a:r>
              <a:rPr lang="en" sz="1100"/>
              <a:t>]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49"/>
          <p:cNvSpPr txBox="1"/>
          <p:nvPr>
            <p:ph idx="4" type="subTitle"/>
          </p:nvPr>
        </p:nvSpPr>
        <p:spPr>
          <a:xfrm>
            <a:off x="3350650" y="3702775"/>
            <a:ext cx="240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</a:t>
            </a:r>
            <a:r>
              <a:rPr lang="en"/>
              <a:t>Imputation with Outliers </a:t>
            </a:r>
            <a:r>
              <a:rPr lang="en" sz="1100"/>
              <a:t>[</a:t>
            </a:r>
            <a:r>
              <a:rPr b="1" lang="en" sz="1100"/>
              <a:t>IPzero_N0_outliers_heart_df</a:t>
            </a:r>
            <a:r>
              <a:rPr lang="en" sz="1100"/>
              <a:t>]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49"/>
          <p:cNvSpPr txBox="1"/>
          <p:nvPr>
            <p:ph idx="5" type="subTitle"/>
          </p:nvPr>
        </p:nvSpPr>
        <p:spPr>
          <a:xfrm>
            <a:off x="5999650" y="2193175"/>
            <a:ext cx="2084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Imputation with Outliers [</a:t>
            </a:r>
            <a:r>
              <a:rPr b="1" lang="en"/>
              <a:t>IPmedian_heart_df</a:t>
            </a:r>
            <a:r>
              <a:rPr lang="en"/>
              <a:t>]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49"/>
          <p:cNvSpPr txBox="1"/>
          <p:nvPr>
            <p:ph idx="6" type="subTitle"/>
          </p:nvPr>
        </p:nvSpPr>
        <p:spPr>
          <a:xfrm>
            <a:off x="5841551" y="3702775"/>
            <a:ext cx="240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Imputation with Outliers </a:t>
            </a:r>
            <a:r>
              <a:rPr lang="en" sz="1100"/>
              <a:t>[</a:t>
            </a:r>
            <a:r>
              <a:rPr b="1" lang="en" sz="1100"/>
              <a:t>IPzero_N0_outliers_heart_df</a:t>
            </a:r>
            <a:r>
              <a:rPr lang="en" sz="1100"/>
              <a:t>]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49"/>
          <p:cNvSpPr txBox="1"/>
          <p:nvPr>
            <p:ph idx="7" type="subTitle"/>
          </p:nvPr>
        </p:nvSpPr>
        <p:spPr>
          <a:xfrm>
            <a:off x="868250" y="1735975"/>
            <a:ext cx="2469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1</a:t>
            </a:r>
            <a:endParaRPr/>
          </a:p>
        </p:txBody>
      </p:sp>
      <p:sp>
        <p:nvSpPr>
          <p:cNvPr id="1565" name="Google Shape;1565;p49"/>
          <p:cNvSpPr txBox="1"/>
          <p:nvPr>
            <p:ph idx="8" type="subTitle"/>
          </p:nvPr>
        </p:nvSpPr>
        <p:spPr>
          <a:xfrm>
            <a:off x="3581050" y="17359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2</a:t>
            </a:r>
            <a:endParaRPr/>
          </a:p>
        </p:txBody>
      </p:sp>
      <p:sp>
        <p:nvSpPr>
          <p:cNvPr id="1566" name="Google Shape;1566;p49"/>
          <p:cNvSpPr txBox="1"/>
          <p:nvPr>
            <p:ph idx="9" type="subTitle"/>
          </p:nvPr>
        </p:nvSpPr>
        <p:spPr>
          <a:xfrm>
            <a:off x="60498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3</a:t>
            </a:r>
            <a:endParaRPr/>
          </a:p>
        </p:txBody>
      </p:sp>
      <p:sp>
        <p:nvSpPr>
          <p:cNvPr id="1567" name="Google Shape;1567;p49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4</a:t>
            </a:r>
            <a:endParaRPr/>
          </a:p>
        </p:txBody>
      </p:sp>
      <p:sp>
        <p:nvSpPr>
          <p:cNvPr id="1568" name="Google Shape;1568;p49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5</a:t>
            </a:r>
            <a:endParaRPr/>
          </a:p>
        </p:txBody>
      </p:sp>
      <p:sp>
        <p:nvSpPr>
          <p:cNvPr id="1569" name="Google Shape;1569;p49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6</a:t>
            </a:r>
            <a:endParaRPr/>
          </a:p>
        </p:txBody>
      </p:sp>
      <p:grpSp>
        <p:nvGrpSpPr>
          <p:cNvPr id="1570" name="Google Shape;1570;p49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1571" name="Google Shape;1571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3" name="Google Shape;1573;p49"/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1574" name="Google Shape;1574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49"/>
          <p:cNvGrpSpPr/>
          <p:nvPr/>
        </p:nvGrpSpPr>
        <p:grpSpPr>
          <a:xfrm>
            <a:off x="5815575" y="3103550"/>
            <a:ext cx="76825" cy="76800"/>
            <a:chOff x="3104875" y="1099400"/>
            <a:chExt cx="76825" cy="76800"/>
          </a:xfrm>
        </p:grpSpPr>
        <p:sp>
          <p:nvSpPr>
            <p:cNvPr id="1577" name="Google Shape;1577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9" name="Google Shape;1579;p49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50"/>
          <p:cNvSpPr txBox="1"/>
          <p:nvPr>
            <p:ph idx="2" type="title"/>
          </p:nvPr>
        </p:nvSpPr>
        <p:spPr>
          <a:xfrm>
            <a:off x="720000" y="1496250"/>
            <a:ext cx="161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585" name="Google Shape;1585;p5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50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50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50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50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grpSp>
        <p:nvGrpSpPr>
          <p:cNvPr id="1590" name="Google Shape;1590;p5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91" name="Google Shape;1591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3" name="Google Shape;1593;p5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594" name="Google Shape;1594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6" name="Google Shape;1596;p5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597" name="Google Shape;1597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9" name="Google Shape;1599;p50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51" name="Google Shape;1251;p33"/>
          <p:cNvSpPr txBox="1"/>
          <p:nvPr>
            <p:ph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2" name="Google Shape;1252;p3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53" name="Google Shape;1253;p33"/>
          <p:cNvSpPr txBox="1"/>
          <p:nvPr>
            <p:ph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54" name="Google Shape;1254;p33"/>
          <p:cNvSpPr txBox="1"/>
          <p:nvPr>
            <p:ph idx="6" type="subTitle"/>
          </p:nvPr>
        </p:nvSpPr>
        <p:spPr>
          <a:xfrm>
            <a:off x="1954652" y="2470575"/>
            <a:ext cx="5070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&amp; </a:t>
            </a:r>
            <a:r>
              <a:rPr lang="en"/>
              <a:t>DATA PREPARATION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3"/>
          <p:cNvSpPr txBox="1"/>
          <p:nvPr>
            <p:ph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56" name="Google Shape;1256;p33"/>
          <p:cNvSpPr txBox="1"/>
          <p:nvPr>
            <p:ph idx="9" type="subTitle"/>
          </p:nvPr>
        </p:nvSpPr>
        <p:spPr>
          <a:xfrm>
            <a:off x="1954653" y="2787125"/>
            <a:ext cx="55515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METHODOLOGY </a:t>
            </a:r>
            <a:endParaRPr/>
          </a:p>
        </p:txBody>
      </p:sp>
      <p:sp>
        <p:nvSpPr>
          <p:cNvPr id="1257" name="Google Shape;1257;p33"/>
          <p:cNvSpPr txBox="1"/>
          <p:nvPr>
            <p:ph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58" name="Google Shape;1258;p3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59" name="Google Shape;1259;p33"/>
          <p:cNvSpPr txBox="1"/>
          <p:nvPr>
            <p:ph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3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p33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62" name="Google Shape;1262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33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65" name="Google Shape;1265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5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1605" name="Google Shape;1605;p51"/>
          <p:cNvSpPr txBox="1"/>
          <p:nvPr>
            <p:ph idx="7" type="subTitle"/>
          </p:nvPr>
        </p:nvSpPr>
        <p:spPr>
          <a:xfrm>
            <a:off x="4793674" y="1747575"/>
            <a:ext cx="2956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Classification Models</a:t>
            </a:r>
            <a:endParaRPr sz="1800"/>
          </a:p>
        </p:txBody>
      </p:sp>
      <p:sp>
        <p:nvSpPr>
          <p:cNvPr id="1606" name="Google Shape;1606;p51"/>
          <p:cNvSpPr txBox="1"/>
          <p:nvPr>
            <p:ph idx="5" type="subTitle"/>
          </p:nvPr>
        </p:nvSpPr>
        <p:spPr>
          <a:xfrm>
            <a:off x="1677925" y="1747575"/>
            <a:ext cx="274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Binary Classification</a:t>
            </a:r>
            <a:endParaRPr sz="1800"/>
          </a:p>
        </p:txBody>
      </p:sp>
      <p:sp>
        <p:nvSpPr>
          <p:cNvPr id="1607" name="Google Shape;1607;p51"/>
          <p:cNvSpPr txBox="1"/>
          <p:nvPr>
            <p:ph idx="1" type="subTitle"/>
          </p:nvPr>
        </p:nvSpPr>
        <p:spPr>
          <a:xfrm>
            <a:off x="1453225" y="2248050"/>
            <a:ext cx="3208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likelihood of heart disease </a:t>
            </a:r>
            <a:r>
              <a:rPr lang="en"/>
              <a:t>based on predictor variables</a:t>
            </a:r>
            <a:endParaRPr/>
          </a:p>
        </p:txBody>
      </p:sp>
      <p:sp>
        <p:nvSpPr>
          <p:cNvPr id="1608" name="Google Shape;1608;p51"/>
          <p:cNvSpPr txBox="1"/>
          <p:nvPr>
            <p:ph idx="2" type="subTitle"/>
          </p:nvPr>
        </p:nvSpPr>
        <p:spPr>
          <a:xfrm>
            <a:off x="4974275" y="2248050"/>
            <a:ext cx="3729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Decision Tree (Baseline Model)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Random Forest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Logistic Regression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State Vector Machine (SVM)</a:t>
            </a:r>
            <a:endParaRPr/>
          </a:p>
        </p:txBody>
      </p:sp>
      <p:grpSp>
        <p:nvGrpSpPr>
          <p:cNvPr id="1609" name="Google Shape;1609;p51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610" name="Google Shape;1610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2" name="Google Shape;1612;p51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13" name="Google Shape;1613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5" name="Google Shape;1615;p51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16" name="Google Shape;1616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18" name="Google Shape;1618;p5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51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2"/>
          <p:cNvSpPr txBox="1"/>
          <p:nvPr>
            <p:ph idx="2" type="title"/>
          </p:nvPr>
        </p:nvSpPr>
        <p:spPr>
          <a:xfrm>
            <a:off x="720000" y="1496250"/>
            <a:ext cx="161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625" name="Google Shape;1625;p52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52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52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52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52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grpSp>
        <p:nvGrpSpPr>
          <p:cNvPr id="1630" name="Google Shape;1630;p5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631" name="Google Shape;1631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3" name="Google Shape;1633;p52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634" name="Google Shape;1634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6" name="Google Shape;1636;p52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637" name="Google Shape;1637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9" name="Google Shape;1639;p52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5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r>
              <a:rPr lang="en"/>
              <a:t> MODEL</a:t>
            </a:r>
            <a:endParaRPr/>
          </a:p>
        </p:txBody>
      </p:sp>
      <p:sp>
        <p:nvSpPr>
          <p:cNvPr id="1645" name="Google Shape;1645;p53"/>
          <p:cNvSpPr txBox="1"/>
          <p:nvPr>
            <p:ph idx="7" type="subTitle"/>
          </p:nvPr>
        </p:nvSpPr>
        <p:spPr>
          <a:xfrm>
            <a:off x="4952530" y="25091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NON-PARAMETRIC</a:t>
            </a:r>
            <a:endParaRPr sz="1800"/>
          </a:p>
        </p:txBody>
      </p:sp>
      <p:sp>
        <p:nvSpPr>
          <p:cNvPr id="1646" name="Google Shape;1646;p53"/>
          <p:cNvSpPr txBox="1"/>
          <p:nvPr>
            <p:ph idx="5" type="subTitle"/>
          </p:nvPr>
        </p:nvSpPr>
        <p:spPr>
          <a:xfrm>
            <a:off x="1677925" y="2509175"/>
            <a:ext cx="274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INTERPRETABILITY</a:t>
            </a:r>
            <a:endParaRPr sz="1800"/>
          </a:p>
        </p:txBody>
      </p:sp>
      <p:sp>
        <p:nvSpPr>
          <p:cNvPr id="1647" name="Google Shape;1647;p53"/>
          <p:cNvSpPr txBox="1"/>
          <p:nvPr>
            <p:ph idx="1" type="subTitle"/>
          </p:nvPr>
        </p:nvSpPr>
        <p:spPr>
          <a:xfrm>
            <a:off x="1445425" y="2966375"/>
            <a:ext cx="3208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understand and interpret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hrough tree diagrams</a:t>
            </a:r>
            <a:endParaRPr/>
          </a:p>
        </p:txBody>
      </p:sp>
      <p:sp>
        <p:nvSpPr>
          <p:cNvPr id="1648" name="Google Shape;1648;p53"/>
          <p:cNvSpPr txBox="1"/>
          <p:nvPr>
            <p:ph idx="2" type="subTitle"/>
          </p:nvPr>
        </p:nvSpPr>
        <p:spPr>
          <a:xfrm>
            <a:off x="4785874" y="2981825"/>
            <a:ext cx="29127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not make any assumptions about the distribution of data or the relationship between features</a:t>
            </a:r>
            <a:endParaRPr/>
          </a:p>
        </p:txBody>
      </p:sp>
      <p:grpSp>
        <p:nvGrpSpPr>
          <p:cNvPr id="1649" name="Google Shape;1649;p53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650" name="Google Shape;1650;p5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2" name="Google Shape;1652;p53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53" name="Google Shape;1653;p5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5" name="Google Shape;1655;p53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56" name="Google Shape;1656;p5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8" name="Google Shape;1658;p53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53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5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MODEL DO?</a:t>
            </a:r>
            <a:endParaRPr/>
          </a:p>
        </p:txBody>
      </p:sp>
      <p:sp>
        <p:nvSpPr>
          <p:cNvPr id="1665" name="Google Shape;1665;p54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OUTPUT</a:t>
            </a:r>
            <a:endParaRPr sz="1800"/>
          </a:p>
        </p:txBody>
      </p:sp>
      <p:sp>
        <p:nvSpPr>
          <p:cNvPr id="1666" name="Google Shape;1666;p54"/>
          <p:cNvSpPr txBox="1"/>
          <p:nvPr>
            <p:ph idx="6" type="subTitle"/>
          </p:nvPr>
        </p:nvSpPr>
        <p:spPr>
          <a:xfrm>
            <a:off x="1604275" y="3289700"/>
            <a:ext cx="2906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HYPERPARAMETERS</a:t>
            </a:r>
            <a:endParaRPr sz="1800"/>
          </a:p>
        </p:txBody>
      </p:sp>
      <p:sp>
        <p:nvSpPr>
          <p:cNvPr id="1667" name="Google Shape;1667;p54"/>
          <p:cNvSpPr txBox="1"/>
          <p:nvPr>
            <p:ph idx="5" type="subTitle"/>
          </p:nvPr>
        </p:nvSpPr>
        <p:spPr>
          <a:xfrm>
            <a:off x="1677925" y="1747575"/>
            <a:ext cx="274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</a:t>
            </a:r>
            <a:endParaRPr sz="1800"/>
          </a:p>
        </p:txBody>
      </p:sp>
      <p:sp>
        <p:nvSpPr>
          <p:cNvPr id="1668" name="Google Shape;1668;p54"/>
          <p:cNvSpPr txBox="1"/>
          <p:nvPr>
            <p:ph idx="1" type="subTitle"/>
          </p:nvPr>
        </p:nvSpPr>
        <p:spPr>
          <a:xfrm>
            <a:off x="1453225" y="2248050"/>
            <a:ext cx="3208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Datasets with varying Imputation and Outlier presence</a:t>
            </a:r>
            <a:endParaRPr/>
          </a:p>
        </p:txBody>
      </p:sp>
      <p:sp>
        <p:nvSpPr>
          <p:cNvPr id="1669" name="Google Shape;1669;p54"/>
          <p:cNvSpPr txBox="1"/>
          <p:nvPr>
            <p:ph idx="3" type="subTitle"/>
          </p:nvPr>
        </p:nvSpPr>
        <p:spPr>
          <a:xfrm>
            <a:off x="1566925" y="3695500"/>
            <a:ext cx="2980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Depth of Tree</a:t>
            </a:r>
            <a:endParaRPr/>
          </a:p>
        </p:txBody>
      </p:sp>
      <p:sp>
        <p:nvSpPr>
          <p:cNvPr id="1670" name="Google Shape;1670;p54"/>
          <p:cNvSpPr txBox="1"/>
          <p:nvPr>
            <p:ph idx="4" type="subTitle"/>
          </p:nvPr>
        </p:nvSpPr>
        <p:spPr>
          <a:xfrm>
            <a:off x="4793684" y="3670700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ecursively splits the data into subsets based on the most significant feature until a decision is reached</a:t>
            </a:r>
            <a:endParaRPr/>
          </a:p>
        </p:txBody>
      </p:sp>
      <p:sp>
        <p:nvSpPr>
          <p:cNvPr id="1671" name="Google Shape;1671;p54"/>
          <p:cNvSpPr txBox="1"/>
          <p:nvPr>
            <p:ph idx="8" type="subTitle"/>
          </p:nvPr>
        </p:nvSpPr>
        <p:spPr>
          <a:xfrm>
            <a:off x="4793680" y="328970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PROCESS</a:t>
            </a:r>
            <a:endParaRPr sz="1800"/>
          </a:p>
        </p:txBody>
      </p:sp>
      <p:grpSp>
        <p:nvGrpSpPr>
          <p:cNvPr id="1672" name="Google Shape;1672;p5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673" name="Google Shape;1673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5" name="Google Shape;1675;p5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76" name="Google Shape;1676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8" name="Google Shape;1678;p5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79" name="Google Shape;1679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1" name="Google Shape;1681;p54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733338" y="943114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5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824" y="243124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54"/>
          <p:cNvSpPr txBox="1"/>
          <p:nvPr>
            <p:ph idx="2" type="subTitle"/>
          </p:nvPr>
        </p:nvSpPr>
        <p:spPr>
          <a:xfrm>
            <a:off x="4793684" y="2263500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(Recall, Precision, F1-Score)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55"/>
          <p:cNvSpPr txBox="1"/>
          <p:nvPr>
            <p:ph type="title"/>
          </p:nvPr>
        </p:nvSpPr>
        <p:spPr>
          <a:xfrm>
            <a:off x="720000" y="180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Datasets, GridSearchCV</a:t>
            </a:r>
            <a:endParaRPr/>
          </a:p>
        </p:txBody>
      </p:sp>
      <p:grpSp>
        <p:nvGrpSpPr>
          <p:cNvPr id="1689" name="Google Shape;1689;p55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690" name="Google Shape;1690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2" name="Google Shape;1692;p55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93" name="Google Shape;1693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5" name="Google Shape;1695;p55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96" name="Google Shape;1696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8" name="Google Shape;1698;p55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55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55"/>
          <p:cNvSpPr txBox="1"/>
          <p:nvPr>
            <p:ph type="title"/>
          </p:nvPr>
        </p:nvSpPr>
        <p:spPr>
          <a:xfrm>
            <a:off x="1145325" y="719125"/>
            <a:ext cx="23466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1 (Zero)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1" name="Google Shape;1701;p55"/>
          <p:cNvSpPr txBox="1"/>
          <p:nvPr>
            <p:ph type="title"/>
          </p:nvPr>
        </p:nvSpPr>
        <p:spPr>
          <a:xfrm>
            <a:off x="3583325" y="719125"/>
            <a:ext cx="23466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2 (Mean)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2" name="Google Shape;1702;p55"/>
          <p:cNvSpPr txBox="1"/>
          <p:nvPr>
            <p:ph type="title"/>
          </p:nvPr>
        </p:nvSpPr>
        <p:spPr>
          <a:xfrm>
            <a:off x="5980375" y="719125"/>
            <a:ext cx="23199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3 (Median)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3" name="Google Shape;1703;p55"/>
          <p:cNvSpPr txBox="1"/>
          <p:nvPr>
            <p:ph type="title"/>
          </p:nvPr>
        </p:nvSpPr>
        <p:spPr>
          <a:xfrm>
            <a:off x="1156225" y="2824550"/>
            <a:ext cx="23199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4 (Zero no outliers)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4" name="Google Shape;1704;p55"/>
          <p:cNvSpPr txBox="1"/>
          <p:nvPr>
            <p:ph type="title"/>
          </p:nvPr>
        </p:nvSpPr>
        <p:spPr>
          <a:xfrm>
            <a:off x="3583339" y="2824550"/>
            <a:ext cx="2286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5 (Mean no outliers)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5" name="Google Shape;1705;p55"/>
          <p:cNvSpPr txBox="1"/>
          <p:nvPr>
            <p:ph type="title"/>
          </p:nvPr>
        </p:nvSpPr>
        <p:spPr>
          <a:xfrm>
            <a:off x="6010440" y="2824550"/>
            <a:ext cx="2286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6 (Median no outliers)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6" name="Google Shape;170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8300" y="1044312"/>
            <a:ext cx="2346600" cy="180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07" name="Google Shape;170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6225" y="1045525"/>
            <a:ext cx="2346600" cy="1807200"/>
          </a:xfrm>
          <a:prstGeom prst="roundRect">
            <a:avLst>
              <a:gd fmla="val 9956" name="adj"/>
            </a:avLst>
          </a:prstGeom>
          <a:noFill/>
          <a:ln>
            <a:noFill/>
          </a:ln>
        </p:spPr>
      </p:pic>
      <p:pic>
        <p:nvPicPr>
          <p:cNvPr id="1708" name="Google Shape;170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0375" y="1045523"/>
            <a:ext cx="2319900" cy="1807200"/>
          </a:xfrm>
          <a:prstGeom prst="roundRect">
            <a:avLst>
              <a:gd fmla="val 9778" name="adj"/>
            </a:avLst>
          </a:prstGeom>
          <a:noFill/>
          <a:ln>
            <a:noFill/>
          </a:ln>
        </p:spPr>
      </p:pic>
      <p:pic>
        <p:nvPicPr>
          <p:cNvPr id="1709" name="Google Shape;170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5325" y="3156394"/>
            <a:ext cx="2346600" cy="1793700"/>
          </a:xfrm>
          <a:prstGeom prst="roundRect">
            <a:avLst>
              <a:gd fmla="val 7142" name="adj"/>
            </a:avLst>
          </a:prstGeom>
          <a:noFill/>
          <a:ln>
            <a:noFill/>
          </a:ln>
        </p:spPr>
      </p:pic>
      <p:pic>
        <p:nvPicPr>
          <p:cNvPr id="1710" name="Google Shape;1710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8301" y="3156400"/>
            <a:ext cx="2302800" cy="1793700"/>
          </a:xfrm>
          <a:prstGeom prst="roundRect">
            <a:avLst>
              <a:gd fmla="val 9441" name="adj"/>
            </a:avLst>
          </a:prstGeom>
          <a:noFill/>
          <a:ln>
            <a:noFill/>
          </a:ln>
        </p:spPr>
      </p:pic>
      <p:pic>
        <p:nvPicPr>
          <p:cNvPr id="1711" name="Google Shape;1711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10425" y="3156400"/>
            <a:ext cx="2286300" cy="1793700"/>
          </a:xfrm>
          <a:prstGeom prst="roundRect">
            <a:avLst>
              <a:gd fmla="val 967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5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BEST MODEL</a:t>
            </a:r>
            <a:endParaRPr/>
          </a:p>
        </p:txBody>
      </p:sp>
      <p:grpSp>
        <p:nvGrpSpPr>
          <p:cNvPr id="1717" name="Google Shape;1717;p56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718" name="Google Shape;1718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0" name="Google Shape;1720;p56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721" name="Google Shape;1721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3" name="Google Shape;1723;p56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724" name="Google Shape;1724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26" name="Google Shape;1726;p5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56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711" y="1328600"/>
            <a:ext cx="4705500" cy="3135600"/>
          </a:xfrm>
          <a:prstGeom prst="roundRect">
            <a:avLst>
              <a:gd fmla="val 7062" name="adj"/>
            </a:avLst>
          </a:prstGeom>
          <a:noFill/>
          <a:ln>
            <a:noFill/>
          </a:ln>
        </p:spPr>
      </p:pic>
      <p:sp>
        <p:nvSpPr>
          <p:cNvPr id="1729" name="Google Shape;1729;p56"/>
          <p:cNvSpPr txBox="1"/>
          <p:nvPr>
            <p:ph type="title"/>
          </p:nvPr>
        </p:nvSpPr>
        <p:spPr>
          <a:xfrm>
            <a:off x="4969313" y="1343475"/>
            <a:ext cx="3536700" cy="3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Print the macro average metrics for the test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dataset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in a heatmap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Mean and median imputation has higher scores than zero imputation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Imputing missing values with mean median can improve performance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Removing outliers can be more effective in improving accuracy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Model 4 (zero imputation, no outlier) has the highest scores among all models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PRUNING</a:t>
            </a:r>
            <a:endParaRPr/>
          </a:p>
        </p:txBody>
      </p:sp>
      <p:grpSp>
        <p:nvGrpSpPr>
          <p:cNvPr id="1735" name="Google Shape;1735;p57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736" name="Google Shape;1736;p5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8" name="Google Shape;1738;p5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738410" y="5129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57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57"/>
          <p:cNvSpPr txBox="1"/>
          <p:nvPr>
            <p:ph type="title"/>
          </p:nvPr>
        </p:nvSpPr>
        <p:spPr>
          <a:xfrm>
            <a:off x="5830838" y="2612050"/>
            <a:ext cx="3536700" cy="22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Important Features: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MaxHR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ChestPainType_ASY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Sex_F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ST_Slope_Up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1" name="Google Shape;174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0947" y="2637102"/>
            <a:ext cx="2697600" cy="2213100"/>
          </a:xfrm>
          <a:prstGeom prst="roundRect">
            <a:avLst>
              <a:gd fmla="val 8529" name="adj"/>
            </a:avLst>
          </a:prstGeom>
          <a:noFill/>
          <a:ln>
            <a:noFill/>
          </a:ln>
        </p:spPr>
      </p:pic>
      <p:pic>
        <p:nvPicPr>
          <p:cNvPr id="1742" name="Google Shape;174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00" y="2637100"/>
            <a:ext cx="2073900" cy="2213100"/>
          </a:xfrm>
          <a:prstGeom prst="roundRect">
            <a:avLst>
              <a:gd fmla="val 6151" name="adj"/>
            </a:avLst>
          </a:prstGeom>
          <a:noFill/>
          <a:ln>
            <a:noFill/>
          </a:ln>
        </p:spPr>
      </p:pic>
      <p:sp>
        <p:nvSpPr>
          <p:cNvPr id="1743" name="Google Shape;1743;p57"/>
          <p:cNvSpPr txBox="1"/>
          <p:nvPr>
            <p:ph type="title"/>
          </p:nvPr>
        </p:nvSpPr>
        <p:spPr>
          <a:xfrm>
            <a:off x="355300" y="1341075"/>
            <a:ext cx="5930400" cy="15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Used to remove irrelevant or redundant input features, improving model efficiency and accuracy.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Remove all features with a Gini importance of 0.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Prune the features one by one until there are only 3 features left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Steep degradation in F1 score after removing “MaxHR” feature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58"/>
          <p:cNvSpPr txBox="1"/>
          <p:nvPr>
            <p:ph idx="2" type="title"/>
          </p:nvPr>
        </p:nvSpPr>
        <p:spPr>
          <a:xfrm>
            <a:off x="720000" y="1496250"/>
            <a:ext cx="161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749" name="Google Shape;1749;p58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58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58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58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58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grpSp>
        <p:nvGrpSpPr>
          <p:cNvPr id="1754" name="Google Shape;1754;p58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755" name="Google Shape;1755;p5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58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758" name="Google Shape;1758;p5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0" name="Google Shape;1760;p58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761" name="Google Shape;1761;p5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3" name="Google Shape;1763;p58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5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</a:t>
            </a:r>
            <a:endParaRPr/>
          </a:p>
        </p:txBody>
      </p:sp>
      <p:sp>
        <p:nvSpPr>
          <p:cNvPr id="1769" name="Google Shape;1769;p59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IMPROVED</a:t>
            </a:r>
            <a:br>
              <a:rPr lang="en" sz="1800"/>
            </a:br>
            <a:r>
              <a:rPr lang="en" sz="1800"/>
              <a:t>ACCURACY</a:t>
            </a:r>
            <a:endParaRPr sz="1800"/>
          </a:p>
        </p:txBody>
      </p:sp>
      <p:sp>
        <p:nvSpPr>
          <p:cNvPr id="1770" name="Google Shape;1770;p59"/>
          <p:cNvSpPr txBox="1"/>
          <p:nvPr>
            <p:ph idx="6" type="subTitle"/>
          </p:nvPr>
        </p:nvSpPr>
        <p:spPr>
          <a:xfrm>
            <a:off x="1755325" y="328970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ROBUSTNESS TO</a:t>
            </a:r>
            <a:br>
              <a:rPr lang="en" sz="1800"/>
            </a:br>
            <a:r>
              <a:rPr lang="en" sz="1800"/>
              <a:t>OUTLIERS</a:t>
            </a:r>
            <a:endParaRPr sz="1800"/>
          </a:p>
        </p:txBody>
      </p:sp>
      <p:sp>
        <p:nvSpPr>
          <p:cNvPr id="1771" name="Google Shape;1771;p59"/>
          <p:cNvSpPr txBox="1"/>
          <p:nvPr>
            <p:ph idx="5" type="subTitle"/>
          </p:nvPr>
        </p:nvSpPr>
        <p:spPr>
          <a:xfrm>
            <a:off x="1677925" y="1747575"/>
            <a:ext cx="274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REDUCED OVERFITTING</a:t>
            </a:r>
            <a:endParaRPr sz="1800"/>
          </a:p>
        </p:txBody>
      </p:sp>
      <p:sp>
        <p:nvSpPr>
          <p:cNvPr id="1772" name="Google Shape;1772;p59"/>
          <p:cNvSpPr txBox="1"/>
          <p:nvPr>
            <p:ph idx="1" type="subTitle"/>
          </p:nvPr>
        </p:nvSpPr>
        <p:spPr>
          <a:xfrm>
            <a:off x="1453225" y="2248050"/>
            <a:ext cx="3208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randomness into the construction of decision trees.</a:t>
            </a:r>
            <a:endParaRPr/>
          </a:p>
        </p:txBody>
      </p:sp>
      <p:sp>
        <p:nvSpPr>
          <p:cNvPr id="1773" name="Google Shape;1773;p59"/>
          <p:cNvSpPr txBox="1"/>
          <p:nvPr>
            <p:ph idx="2" type="subTitle"/>
          </p:nvPr>
        </p:nvSpPr>
        <p:spPr>
          <a:xfrm>
            <a:off x="4793684" y="2263500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multiple trees to make predictions</a:t>
            </a:r>
            <a:endParaRPr/>
          </a:p>
        </p:txBody>
      </p:sp>
      <p:sp>
        <p:nvSpPr>
          <p:cNvPr id="1774" name="Google Shape;1774;p59"/>
          <p:cNvSpPr txBox="1"/>
          <p:nvPr>
            <p:ph idx="3" type="subTitle"/>
          </p:nvPr>
        </p:nvSpPr>
        <p:spPr>
          <a:xfrm>
            <a:off x="1566925" y="3695500"/>
            <a:ext cx="2980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 predictions of multiple trees rather than single tree that may be highly influenced by outliers</a:t>
            </a:r>
            <a:endParaRPr/>
          </a:p>
        </p:txBody>
      </p:sp>
      <p:sp>
        <p:nvSpPr>
          <p:cNvPr id="1775" name="Google Shape;1775;p59"/>
          <p:cNvSpPr txBox="1"/>
          <p:nvPr>
            <p:ph idx="4" type="subTitle"/>
          </p:nvPr>
        </p:nvSpPr>
        <p:spPr>
          <a:xfrm>
            <a:off x="4793684" y="3670700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for feature selection and interpretation.</a:t>
            </a:r>
            <a:endParaRPr/>
          </a:p>
        </p:txBody>
      </p:sp>
      <p:sp>
        <p:nvSpPr>
          <p:cNvPr id="1776" name="Google Shape;1776;p59"/>
          <p:cNvSpPr txBox="1"/>
          <p:nvPr>
            <p:ph idx="8" type="subTitle"/>
          </p:nvPr>
        </p:nvSpPr>
        <p:spPr>
          <a:xfrm>
            <a:off x="4793680" y="328970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VARIABLE</a:t>
            </a:r>
            <a:br>
              <a:rPr lang="en" sz="1800"/>
            </a:br>
            <a:r>
              <a:rPr lang="en" sz="1800"/>
              <a:t>IMPORTANCE</a:t>
            </a:r>
            <a:endParaRPr sz="1800"/>
          </a:p>
        </p:txBody>
      </p:sp>
      <p:grpSp>
        <p:nvGrpSpPr>
          <p:cNvPr id="1777" name="Google Shape;1777;p59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778" name="Google Shape;1778;p5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0" name="Google Shape;1780;p59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781" name="Google Shape;1781;p5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3" name="Google Shape;1783;p59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784" name="Google Shape;1784;p5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6" name="Google Shape;1786;p59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59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6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MODEL DO?</a:t>
            </a:r>
            <a:endParaRPr/>
          </a:p>
        </p:txBody>
      </p:sp>
      <p:sp>
        <p:nvSpPr>
          <p:cNvPr id="1793" name="Google Shape;1793;p60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OUTPUT</a:t>
            </a:r>
            <a:endParaRPr sz="1800"/>
          </a:p>
        </p:txBody>
      </p:sp>
      <p:sp>
        <p:nvSpPr>
          <p:cNvPr id="1794" name="Google Shape;1794;p60"/>
          <p:cNvSpPr txBox="1"/>
          <p:nvPr>
            <p:ph idx="6" type="subTitle"/>
          </p:nvPr>
        </p:nvSpPr>
        <p:spPr>
          <a:xfrm>
            <a:off x="1604275" y="3289700"/>
            <a:ext cx="2906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HYPERPARAMETERS</a:t>
            </a:r>
            <a:endParaRPr sz="1800"/>
          </a:p>
        </p:txBody>
      </p:sp>
      <p:sp>
        <p:nvSpPr>
          <p:cNvPr id="1795" name="Google Shape;1795;p60"/>
          <p:cNvSpPr txBox="1"/>
          <p:nvPr>
            <p:ph idx="5" type="subTitle"/>
          </p:nvPr>
        </p:nvSpPr>
        <p:spPr>
          <a:xfrm>
            <a:off x="1677925" y="1747575"/>
            <a:ext cx="274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</a:t>
            </a:r>
            <a:endParaRPr sz="1800"/>
          </a:p>
        </p:txBody>
      </p:sp>
      <p:sp>
        <p:nvSpPr>
          <p:cNvPr id="1796" name="Google Shape;1796;p60"/>
          <p:cNvSpPr txBox="1"/>
          <p:nvPr>
            <p:ph idx="1" type="subTitle"/>
          </p:nvPr>
        </p:nvSpPr>
        <p:spPr>
          <a:xfrm>
            <a:off x="1453225" y="2248050"/>
            <a:ext cx="3208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Datasets with varying Imputation and Outlier presence</a:t>
            </a:r>
            <a:endParaRPr/>
          </a:p>
        </p:txBody>
      </p:sp>
      <p:sp>
        <p:nvSpPr>
          <p:cNvPr id="1797" name="Google Shape;1797;p60"/>
          <p:cNvSpPr txBox="1"/>
          <p:nvPr>
            <p:ph idx="3" type="subTitle"/>
          </p:nvPr>
        </p:nvSpPr>
        <p:spPr>
          <a:xfrm>
            <a:off x="1566925" y="3695500"/>
            <a:ext cx="2980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Trees in Forest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Depth of Tree</a:t>
            </a:r>
            <a:endParaRPr/>
          </a:p>
        </p:txBody>
      </p:sp>
      <p:sp>
        <p:nvSpPr>
          <p:cNvPr id="1798" name="Google Shape;1798;p60"/>
          <p:cNvSpPr txBox="1"/>
          <p:nvPr>
            <p:ph idx="4" type="subTitle"/>
          </p:nvPr>
        </p:nvSpPr>
        <p:spPr>
          <a:xfrm>
            <a:off x="4793684" y="3670700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 c</a:t>
            </a:r>
            <a:r>
              <a:rPr lang="en"/>
              <a:t>onstructs multiple decision trees.</a:t>
            </a:r>
            <a:endParaRPr/>
          </a:p>
        </p:txBody>
      </p:sp>
      <p:sp>
        <p:nvSpPr>
          <p:cNvPr id="1799" name="Google Shape;1799;p60"/>
          <p:cNvSpPr txBox="1"/>
          <p:nvPr>
            <p:ph idx="8" type="subTitle"/>
          </p:nvPr>
        </p:nvSpPr>
        <p:spPr>
          <a:xfrm>
            <a:off x="4793680" y="328970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process</a:t>
            </a:r>
            <a:endParaRPr sz="1800"/>
          </a:p>
        </p:txBody>
      </p:sp>
      <p:grpSp>
        <p:nvGrpSpPr>
          <p:cNvPr id="1800" name="Google Shape;1800;p60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801" name="Google Shape;1801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3" name="Google Shape;1803;p60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804" name="Google Shape;1804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6" name="Google Shape;1806;p60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807" name="Google Shape;1807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09" name="Google Shape;1809;p6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60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60"/>
          <p:cNvSpPr txBox="1"/>
          <p:nvPr>
            <p:ph idx="2" type="subTitle"/>
          </p:nvPr>
        </p:nvSpPr>
        <p:spPr>
          <a:xfrm>
            <a:off x="4793684" y="2263500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(Recall, Precision, F1-Score)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34"/>
          <p:cNvSpPr txBox="1"/>
          <p:nvPr>
            <p:ph type="title"/>
          </p:nvPr>
        </p:nvSpPr>
        <p:spPr>
          <a:xfrm>
            <a:off x="543275" y="366142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273" name="Google Shape;1273;p34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6134549" y="5751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34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34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871275" y="165453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34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763874" y="1417522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7" name="Google Shape;1277;p34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278" name="Google Shape;1278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0" name="Google Shape;1280;p34"/>
          <p:cNvSpPr txBox="1"/>
          <p:nvPr>
            <p:ph idx="4294967295" type="title"/>
          </p:nvPr>
        </p:nvSpPr>
        <p:spPr>
          <a:xfrm>
            <a:off x="648325" y="2819625"/>
            <a:ext cx="1610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01</a:t>
            </a:r>
            <a:endParaRPr sz="5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61"/>
          <p:cNvSpPr txBox="1"/>
          <p:nvPr>
            <p:ph type="title"/>
          </p:nvPr>
        </p:nvSpPr>
        <p:spPr>
          <a:xfrm>
            <a:off x="720000" y="180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MODELS</a:t>
            </a:r>
            <a:endParaRPr/>
          </a:p>
        </p:txBody>
      </p:sp>
      <p:grpSp>
        <p:nvGrpSpPr>
          <p:cNvPr id="1817" name="Google Shape;1817;p61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818" name="Google Shape;1818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0" name="Google Shape;1820;p61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821" name="Google Shape;1821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3" name="Google Shape;1823;p61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824" name="Google Shape;1824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6" name="Google Shape;1826;p6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61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337" y="1045537"/>
            <a:ext cx="2169600" cy="1809600"/>
          </a:xfrm>
          <a:prstGeom prst="roundRect">
            <a:avLst>
              <a:gd fmla="val 9059" name="adj"/>
            </a:avLst>
          </a:prstGeom>
          <a:noFill/>
          <a:ln>
            <a:noFill/>
          </a:ln>
        </p:spPr>
      </p:pic>
      <p:pic>
        <p:nvPicPr>
          <p:cNvPr id="1829" name="Google Shape;182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6363" y="1045538"/>
            <a:ext cx="2169600" cy="1797600"/>
          </a:xfrm>
          <a:prstGeom prst="roundRect">
            <a:avLst>
              <a:gd fmla="val 9551" name="adj"/>
            </a:avLst>
          </a:prstGeom>
          <a:noFill/>
          <a:ln>
            <a:noFill/>
          </a:ln>
        </p:spPr>
      </p:pic>
      <p:pic>
        <p:nvPicPr>
          <p:cNvPr id="1830" name="Google Shape;1830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7387" y="1045537"/>
            <a:ext cx="2169600" cy="1803600"/>
          </a:xfrm>
          <a:prstGeom prst="roundRect">
            <a:avLst>
              <a:gd fmla="val 9451" name="adj"/>
            </a:avLst>
          </a:prstGeom>
          <a:noFill/>
          <a:ln>
            <a:noFill/>
          </a:ln>
        </p:spPr>
      </p:pic>
      <p:pic>
        <p:nvPicPr>
          <p:cNvPr id="1831" name="Google Shape;1831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6213" y="3140613"/>
            <a:ext cx="2178000" cy="1809600"/>
          </a:xfrm>
          <a:prstGeom prst="roundRect">
            <a:avLst>
              <a:gd fmla="val 8458" name="adj"/>
            </a:avLst>
          </a:prstGeom>
          <a:noFill/>
          <a:ln>
            <a:noFill/>
          </a:ln>
        </p:spPr>
      </p:pic>
      <p:pic>
        <p:nvPicPr>
          <p:cNvPr id="1832" name="Google Shape;1832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7225" y="3151038"/>
            <a:ext cx="2178000" cy="1799100"/>
          </a:xfrm>
          <a:prstGeom prst="roundRect">
            <a:avLst>
              <a:gd fmla="val 8939" name="adj"/>
            </a:avLst>
          </a:prstGeom>
          <a:noFill/>
          <a:ln>
            <a:noFill/>
          </a:ln>
        </p:spPr>
      </p:pic>
      <p:pic>
        <p:nvPicPr>
          <p:cNvPr id="1833" name="Google Shape;1833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8288" y="3150975"/>
            <a:ext cx="2169600" cy="1799100"/>
          </a:xfrm>
          <a:prstGeom prst="roundRect">
            <a:avLst>
              <a:gd fmla="val 9366" name="adj"/>
            </a:avLst>
          </a:prstGeom>
          <a:noFill/>
          <a:ln>
            <a:noFill/>
          </a:ln>
        </p:spPr>
      </p:pic>
      <p:sp>
        <p:nvSpPr>
          <p:cNvPr id="1834" name="Google Shape;1834;p61"/>
          <p:cNvSpPr txBox="1"/>
          <p:nvPr>
            <p:ph type="title"/>
          </p:nvPr>
        </p:nvSpPr>
        <p:spPr>
          <a:xfrm>
            <a:off x="1142875" y="719125"/>
            <a:ext cx="23466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1 (Zero)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5" name="Google Shape;1835;p61"/>
          <p:cNvSpPr txBox="1"/>
          <p:nvPr>
            <p:ph type="title"/>
          </p:nvPr>
        </p:nvSpPr>
        <p:spPr>
          <a:xfrm>
            <a:off x="3487225" y="719125"/>
            <a:ext cx="23466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2 (Mean)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6" name="Google Shape;1836;p61"/>
          <p:cNvSpPr txBox="1"/>
          <p:nvPr>
            <p:ph type="title"/>
          </p:nvPr>
        </p:nvSpPr>
        <p:spPr>
          <a:xfrm>
            <a:off x="5807400" y="719125"/>
            <a:ext cx="23199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3 (Median)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7" name="Google Shape;1837;p61"/>
          <p:cNvSpPr txBox="1"/>
          <p:nvPr>
            <p:ph type="title"/>
          </p:nvPr>
        </p:nvSpPr>
        <p:spPr>
          <a:xfrm>
            <a:off x="1156225" y="2824550"/>
            <a:ext cx="23199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4 (Zero no outliers)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8" name="Google Shape;1838;p61"/>
          <p:cNvSpPr txBox="1"/>
          <p:nvPr>
            <p:ph type="title"/>
          </p:nvPr>
        </p:nvSpPr>
        <p:spPr>
          <a:xfrm>
            <a:off x="3498589" y="2824550"/>
            <a:ext cx="2286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5 (Mean no outliers)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9" name="Google Shape;1839;p61"/>
          <p:cNvSpPr txBox="1"/>
          <p:nvPr>
            <p:ph type="title"/>
          </p:nvPr>
        </p:nvSpPr>
        <p:spPr>
          <a:xfrm>
            <a:off x="5818215" y="2824550"/>
            <a:ext cx="2286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Model 6 (Median no outliers)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62"/>
          <p:cNvSpPr txBox="1"/>
          <p:nvPr>
            <p:ph type="title"/>
          </p:nvPr>
        </p:nvSpPr>
        <p:spPr>
          <a:xfrm>
            <a:off x="720000" y="180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BEST MODEL</a:t>
            </a:r>
            <a:endParaRPr/>
          </a:p>
        </p:txBody>
      </p:sp>
      <p:grpSp>
        <p:nvGrpSpPr>
          <p:cNvPr id="1845" name="Google Shape;1845;p62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846" name="Google Shape;1846;p6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8" name="Google Shape;1848;p62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849" name="Google Shape;1849;p6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51" name="Google Shape;1851;p62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959413" y="630414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62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94" y="1405325"/>
            <a:ext cx="3760200" cy="2660700"/>
          </a:xfrm>
          <a:prstGeom prst="roundRect">
            <a:avLst>
              <a:gd fmla="val 5187" name="adj"/>
            </a:avLst>
          </a:prstGeom>
          <a:noFill/>
          <a:ln>
            <a:noFill/>
          </a:ln>
        </p:spPr>
      </p:pic>
      <p:sp>
        <p:nvSpPr>
          <p:cNvPr id="1854" name="Google Shape;1854;p62"/>
          <p:cNvSpPr txBox="1"/>
          <p:nvPr>
            <p:ph type="title"/>
          </p:nvPr>
        </p:nvSpPr>
        <p:spPr>
          <a:xfrm>
            <a:off x="4230104" y="1105550"/>
            <a:ext cx="4570200" cy="3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Print the macro average metrics for the test dataset in a heatmap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Models 2 and 3 has the highest and same classification report scores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Mean and median imputation with outliers can have a significant impact on accuracy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Zero imputation (with and without outliers) may not be as effective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Removal of outliers in mean and median may not be as effective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Attempt learning curve technique to pick best model out of Models 2 and 3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6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Curve</a:t>
            </a:r>
            <a:endParaRPr/>
          </a:p>
        </p:txBody>
      </p:sp>
      <p:grpSp>
        <p:nvGrpSpPr>
          <p:cNvPr id="1860" name="Google Shape;1860;p63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861" name="Google Shape;1861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3" name="Google Shape;1863;p63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864" name="Google Shape;1864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6" name="Google Shape;1866;p63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867" name="Google Shape;1867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9" name="Google Shape;1869;p63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63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0900" y="2766073"/>
            <a:ext cx="2180700" cy="1843800"/>
          </a:xfrm>
          <a:prstGeom prst="roundRect">
            <a:avLst>
              <a:gd fmla="val 7391" name="adj"/>
            </a:avLst>
          </a:prstGeom>
          <a:noFill/>
          <a:ln>
            <a:noFill/>
          </a:ln>
        </p:spPr>
      </p:pic>
      <p:pic>
        <p:nvPicPr>
          <p:cNvPr id="1872" name="Google Shape;187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1946" y="2768929"/>
            <a:ext cx="2180700" cy="1838100"/>
          </a:xfrm>
          <a:prstGeom prst="roundRect">
            <a:avLst>
              <a:gd fmla="val 8138" name="adj"/>
            </a:avLst>
          </a:prstGeom>
          <a:noFill/>
          <a:ln>
            <a:noFill/>
          </a:ln>
        </p:spPr>
      </p:pic>
      <p:sp>
        <p:nvSpPr>
          <p:cNvPr id="1873" name="Google Shape;1873;p63"/>
          <p:cNvSpPr txBox="1"/>
          <p:nvPr>
            <p:ph type="title"/>
          </p:nvPr>
        </p:nvSpPr>
        <p:spPr>
          <a:xfrm>
            <a:off x="1311975" y="1266500"/>
            <a:ext cx="5949300" cy="15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raphical representation of the performance of a model as it learns from training data, plotting the model's error or accuracy as a function of the amount of training data used.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Comparing the validation accuracy at different points of training examples, Model 3 performs better than Model 2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63"/>
          <p:cNvSpPr txBox="1"/>
          <p:nvPr>
            <p:ph idx="5" type="subTitle"/>
          </p:nvPr>
        </p:nvSpPr>
        <p:spPr>
          <a:xfrm>
            <a:off x="1673737" y="468630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 2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Mean Imputation with outliers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5" name="Google Shape;1875;p63"/>
          <p:cNvSpPr txBox="1"/>
          <p:nvPr>
            <p:ph idx="5" type="subTitle"/>
          </p:nvPr>
        </p:nvSpPr>
        <p:spPr>
          <a:xfrm>
            <a:off x="4554775" y="468630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 3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Median Imputation with outliers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6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PRUNING</a:t>
            </a:r>
            <a:endParaRPr/>
          </a:p>
        </p:txBody>
      </p:sp>
      <p:grpSp>
        <p:nvGrpSpPr>
          <p:cNvPr id="1881" name="Google Shape;1881;p64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82" name="Google Shape;1882;p6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4" name="Google Shape;1884;p6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738410" y="5129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64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64"/>
          <p:cNvSpPr txBox="1"/>
          <p:nvPr>
            <p:ph type="title"/>
          </p:nvPr>
        </p:nvSpPr>
        <p:spPr>
          <a:xfrm>
            <a:off x="6459025" y="1341075"/>
            <a:ext cx="3536700" cy="22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Important Features: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RestingECG_Normal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Sex_M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Sex_F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ChestPainType_ATA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ChestPainType_ASY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ST_Slope_Flat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ST_Slope_Up</a:t>
            </a:r>
            <a:endParaRPr sz="1200"/>
          </a:p>
        </p:txBody>
      </p:sp>
      <p:sp>
        <p:nvSpPr>
          <p:cNvPr id="1887" name="Google Shape;1887;p64"/>
          <p:cNvSpPr txBox="1"/>
          <p:nvPr>
            <p:ph type="title"/>
          </p:nvPr>
        </p:nvSpPr>
        <p:spPr>
          <a:xfrm>
            <a:off x="355300" y="1341075"/>
            <a:ext cx="5949300" cy="15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RestingECG_Normal (4th removed feature) significant rise in F1 score.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Sex_M (9th removed feature) significant drop in F1 score.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Sex_F (10th removed feature) significant rise in F1 score.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ChestPainType_ATA (11th removed feature) significant drop in F1 score.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This leaves us with 3 other features, namely ChestPainType_ASY, ST_Slope_Flat and ST_Slope_Up which still remain unremoved.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8" name="Google Shape;188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101" y="2802526"/>
            <a:ext cx="2236200" cy="2213100"/>
          </a:xfrm>
          <a:prstGeom prst="roundRect">
            <a:avLst>
              <a:gd fmla="val 8082" name="adj"/>
            </a:avLst>
          </a:prstGeom>
          <a:noFill/>
          <a:ln>
            <a:noFill/>
          </a:ln>
        </p:spPr>
      </p:pic>
      <p:pic>
        <p:nvPicPr>
          <p:cNvPr id="1889" name="Google Shape;188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8225" y="2802525"/>
            <a:ext cx="2821200" cy="2213100"/>
          </a:xfrm>
          <a:prstGeom prst="roundRect">
            <a:avLst>
              <a:gd fmla="val 806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65"/>
          <p:cNvSpPr txBox="1"/>
          <p:nvPr>
            <p:ph idx="2" type="title"/>
          </p:nvPr>
        </p:nvSpPr>
        <p:spPr>
          <a:xfrm>
            <a:off x="720000" y="1496250"/>
            <a:ext cx="161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1895" name="Google Shape;1895;p6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6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65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65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65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grpSp>
        <p:nvGrpSpPr>
          <p:cNvPr id="1900" name="Google Shape;1900;p6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901" name="Google Shape;1901;p6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3" name="Google Shape;1903;p6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904" name="Google Shape;1904;p6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6" name="Google Shape;1906;p6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907" name="Google Shape;1907;p6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09" name="Google Shape;1909;p65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6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1915" name="Google Shape;1915;p66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STRENGTH &amp; DIRECTION</a:t>
            </a:r>
            <a:endParaRPr sz="1800"/>
          </a:p>
        </p:txBody>
      </p:sp>
      <p:sp>
        <p:nvSpPr>
          <p:cNvPr id="1916" name="Google Shape;1916;p66"/>
          <p:cNvSpPr txBox="1"/>
          <p:nvPr>
            <p:ph idx="6" type="subTitle"/>
          </p:nvPr>
        </p:nvSpPr>
        <p:spPr>
          <a:xfrm>
            <a:off x="1755325" y="328970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ASSUMES LINEARITY</a:t>
            </a:r>
            <a:endParaRPr sz="1800"/>
          </a:p>
        </p:txBody>
      </p:sp>
      <p:sp>
        <p:nvSpPr>
          <p:cNvPr id="1917" name="Google Shape;1917;p66"/>
          <p:cNvSpPr txBox="1"/>
          <p:nvPr>
            <p:ph idx="5" type="subTitle"/>
          </p:nvPr>
        </p:nvSpPr>
        <p:spPr>
          <a:xfrm>
            <a:off x="1677925" y="1616350"/>
            <a:ext cx="274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INTERPRETATION</a:t>
            </a:r>
            <a:endParaRPr sz="1800"/>
          </a:p>
        </p:txBody>
      </p:sp>
      <p:sp>
        <p:nvSpPr>
          <p:cNvPr id="1918" name="Google Shape;1918;p66"/>
          <p:cNvSpPr txBox="1"/>
          <p:nvPr>
            <p:ph idx="1" type="subTitle"/>
          </p:nvPr>
        </p:nvSpPr>
        <p:spPr>
          <a:xfrm>
            <a:off x="1755325" y="2248038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is simple and easy to understand </a:t>
            </a:r>
            <a:endParaRPr/>
          </a:p>
        </p:txBody>
      </p:sp>
      <p:sp>
        <p:nvSpPr>
          <p:cNvPr id="1919" name="Google Shape;1919;p66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elationship between the independent and dependent variables</a:t>
            </a:r>
            <a:endParaRPr/>
          </a:p>
        </p:txBody>
      </p:sp>
      <p:sp>
        <p:nvSpPr>
          <p:cNvPr id="1920" name="Google Shape;1920;p66"/>
          <p:cNvSpPr txBox="1"/>
          <p:nvPr>
            <p:ph idx="3" type="subTitle"/>
          </p:nvPr>
        </p:nvSpPr>
        <p:spPr>
          <a:xfrm>
            <a:off x="1755325" y="380312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ssumes a linear relationship</a:t>
            </a:r>
            <a:endParaRPr/>
          </a:p>
        </p:txBody>
      </p:sp>
      <p:sp>
        <p:nvSpPr>
          <p:cNvPr id="1921" name="Google Shape;1921;p66"/>
          <p:cNvSpPr txBox="1"/>
          <p:nvPr>
            <p:ph idx="4" type="subTitle"/>
          </p:nvPr>
        </p:nvSpPr>
        <p:spPr>
          <a:xfrm>
            <a:off x="4793684" y="3746900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egression is sensitive to outliers hence skewing the model's predictions.</a:t>
            </a:r>
            <a:endParaRPr/>
          </a:p>
        </p:txBody>
      </p:sp>
      <p:sp>
        <p:nvSpPr>
          <p:cNvPr id="1922" name="Google Shape;1922;p66"/>
          <p:cNvSpPr txBox="1"/>
          <p:nvPr>
            <p:ph idx="8" type="subTitle"/>
          </p:nvPr>
        </p:nvSpPr>
        <p:spPr>
          <a:xfrm>
            <a:off x="4793680" y="328970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OUTLIER SENSITIVITY</a:t>
            </a:r>
            <a:endParaRPr sz="1800"/>
          </a:p>
        </p:txBody>
      </p:sp>
      <p:grpSp>
        <p:nvGrpSpPr>
          <p:cNvPr id="1923" name="Google Shape;1923;p66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924" name="Google Shape;1924;p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6" name="Google Shape;1926;p66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927" name="Google Shape;1927;p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9" name="Google Shape;1929;p66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930" name="Google Shape;1930;p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32" name="Google Shape;1932;p6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66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6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PRONGED APPROACH</a:t>
            </a:r>
            <a:endParaRPr/>
          </a:p>
        </p:txBody>
      </p:sp>
      <p:sp>
        <p:nvSpPr>
          <p:cNvPr id="1939" name="Google Shape;1939;p67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Imputation with Outliers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r>
              <a:rPr b="1" lang="en"/>
              <a:t>IPzero_heart_df</a:t>
            </a:r>
            <a:r>
              <a:rPr lang="en"/>
              <a:t>]</a:t>
            </a:r>
            <a:endParaRPr/>
          </a:p>
        </p:txBody>
      </p:sp>
      <p:sp>
        <p:nvSpPr>
          <p:cNvPr id="1940" name="Google Shape;1940;p67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Imputation with Outliers [</a:t>
            </a:r>
            <a:r>
              <a:rPr b="1" lang="en"/>
              <a:t>IPmean_heart_df</a:t>
            </a:r>
            <a:r>
              <a:rPr lang="en"/>
              <a:t>]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67"/>
          <p:cNvSpPr txBox="1"/>
          <p:nvPr>
            <p:ph idx="3" type="subTitle"/>
          </p:nvPr>
        </p:nvSpPr>
        <p:spPr>
          <a:xfrm>
            <a:off x="868250" y="3702775"/>
            <a:ext cx="2469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Imputation with Outliers </a:t>
            </a:r>
            <a:r>
              <a:rPr lang="en" sz="1100"/>
              <a:t>[</a:t>
            </a:r>
            <a:r>
              <a:rPr b="1" lang="en" sz="1100"/>
              <a:t>IPzero_N0_outliers_heart_df</a:t>
            </a:r>
            <a:r>
              <a:rPr lang="en" sz="1100"/>
              <a:t>]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67"/>
          <p:cNvSpPr txBox="1"/>
          <p:nvPr>
            <p:ph idx="4" type="subTitle"/>
          </p:nvPr>
        </p:nvSpPr>
        <p:spPr>
          <a:xfrm>
            <a:off x="3350650" y="3702775"/>
            <a:ext cx="240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Imputation with Outliers </a:t>
            </a:r>
            <a:r>
              <a:rPr lang="en" sz="1100"/>
              <a:t>[</a:t>
            </a:r>
            <a:r>
              <a:rPr b="1" lang="en" sz="1100"/>
              <a:t>IPzero_N0_outliers_heart_df</a:t>
            </a:r>
            <a:r>
              <a:rPr lang="en" sz="1100"/>
              <a:t>]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67"/>
          <p:cNvSpPr txBox="1"/>
          <p:nvPr>
            <p:ph idx="5" type="subTitle"/>
          </p:nvPr>
        </p:nvSpPr>
        <p:spPr>
          <a:xfrm>
            <a:off x="5999650" y="2193175"/>
            <a:ext cx="2084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Imputation with Outliers [</a:t>
            </a:r>
            <a:r>
              <a:rPr b="1" lang="en"/>
              <a:t>IPmedian_heart_df</a:t>
            </a:r>
            <a:r>
              <a:rPr lang="en"/>
              <a:t>]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67"/>
          <p:cNvSpPr txBox="1"/>
          <p:nvPr>
            <p:ph idx="6" type="subTitle"/>
          </p:nvPr>
        </p:nvSpPr>
        <p:spPr>
          <a:xfrm>
            <a:off x="5841551" y="3702775"/>
            <a:ext cx="240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Imputation with Outliers </a:t>
            </a:r>
            <a:r>
              <a:rPr lang="en" sz="1100"/>
              <a:t>[</a:t>
            </a:r>
            <a:r>
              <a:rPr b="1" lang="en" sz="1100"/>
              <a:t>IPzero_N0_outliers_heart_df</a:t>
            </a:r>
            <a:r>
              <a:rPr lang="en" sz="1100"/>
              <a:t>]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67"/>
          <p:cNvSpPr txBox="1"/>
          <p:nvPr>
            <p:ph idx="7" type="subTitle"/>
          </p:nvPr>
        </p:nvSpPr>
        <p:spPr>
          <a:xfrm>
            <a:off x="868250" y="1735975"/>
            <a:ext cx="24699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1</a:t>
            </a:r>
            <a:endParaRPr/>
          </a:p>
        </p:txBody>
      </p:sp>
      <p:sp>
        <p:nvSpPr>
          <p:cNvPr id="1946" name="Google Shape;1946;p67"/>
          <p:cNvSpPr txBox="1"/>
          <p:nvPr>
            <p:ph idx="8" type="subTitle"/>
          </p:nvPr>
        </p:nvSpPr>
        <p:spPr>
          <a:xfrm>
            <a:off x="3581050" y="17359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2</a:t>
            </a:r>
            <a:endParaRPr/>
          </a:p>
        </p:txBody>
      </p:sp>
      <p:sp>
        <p:nvSpPr>
          <p:cNvPr id="1947" name="Google Shape;1947;p67"/>
          <p:cNvSpPr txBox="1"/>
          <p:nvPr>
            <p:ph idx="9" type="subTitle"/>
          </p:nvPr>
        </p:nvSpPr>
        <p:spPr>
          <a:xfrm>
            <a:off x="60498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3</a:t>
            </a:r>
            <a:endParaRPr/>
          </a:p>
        </p:txBody>
      </p:sp>
      <p:sp>
        <p:nvSpPr>
          <p:cNvPr id="1948" name="Google Shape;1948;p67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4</a:t>
            </a:r>
            <a:endParaRPr/>
          </a:p>
        </p:txBody>
      </p:sp>
      <p:sp>
        <p:nvSpPr>
          <p:cNvPr id="1949" name="Google Shape;1949;p67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5</a:t>
            </a:r>
            <a:endParaRPr/>
          </a:p>
        </p:txBody>
      </p:sp>
      <p:sp>
        <p:nvSpPr>
          <p:cNvPr id="1950" name="Google Shape;1950;p67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6</a:t>
            </a:r>
            <a:endParaRPr/>
          </a:p>
        </p:txBody>
      </p:sp>
      <p:grpSp>
        <p:nvGrpSpPr>
          <p:cNvPr id="1951" name="Google Shape;1951;p67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1952" name="Google Shape;1952;p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4" name="Google Shape;1954;p67"/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1955" name="Google Shape;1955;p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7" name="Google Shape;1957;p67"/>
          <p:cNvGrpSpPr/>
          <p:nvPr/>
        </p:nvGrpSpPr>
        <p:grpSpPr>
          <a:xfrm>
            <a:off x="5815575" y="3103550"/>
            <a:ext cx="76825" cy="76800"/>
            <a:chOff x="3104875" y="1099400"/>
            <a:chExt cx="76825" cy="76800"/>
          </a:xfrm>
        </p:grpSpPr>
        <p:sp>
          <p:nvSpPr>
            <p:cNvPr id="1958" name="Google Shape;1958;p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0" name="Google Shape;1960;p67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6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grpSp>
        <p:nvGrpSpPr>
          <p:cNvPr id="1966" name="Google Shape;1966;p68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967" name="Google Shape;1967;p6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9" name="Google Shape;1969;p68"/>
          <p:cNvGrpSpPr/>
          <p:nvPr/>
        </p:nvGrpSpPr>
        <p:grpSpPr>
          <a:xfrm>
            <a:off x="3964625" y="2196588"/>
            <a:ext cx="76825" cy="76800"/>
            <a:chOff x="3104875" y="1099400"/>
            <a:chExt cx="76825" cy="76800"/>
          </a:xfrm>
        </p:grpSpPr>
        <p:sp>
          <p:nvSpPr>
            <p:cNvPr id="1970" name="Google Shape;1970;p6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72" name="Google Shape;1972;p68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738410" y="5129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68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68"/>
          <p:cNvSpPr txBox="1"/>
          <p:nvPr>
            <p:ph type="title"/>
          </p:nvPr>
        </p:nvSpPr>
        <p:spPr>
          <a:xfrm>
            <a:off x="4969325" y="1533325"/>
            <a:ext cx="3536700" cy="27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Print the macro average metrics for the test dataset in a heatmap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Attempt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3 achieved the highest scores for all three metrics.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edian is less sensitive to outliers than mean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emoving outliers did not have a significant impact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utliers in the data may not have had a significant impact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5" name="Google Shape;197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25" y="1478426"/>
            <a:ext cx="4329300" cy="282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6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PRUNING</a:t>
            </a:r>
            <a:endParaRPr/>
          </a:p>
        </p:txBody>
      </p:sp>
      <p:grpSp>
        <p:nvGrpSpPr>
          <p:cNvPr id="1981" name="Google Shape;1981;p69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982" name="Google Shape;1982;p6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4" name="Google Shape;1984;p69"/>
          <p:cNvGrpSpPr/>
          <p:nvPr/>
        </p:nvGrpSpPr>
        <p:grpSpPr>
          <a:xfrm>
            <a:off x="3964625" y="2196588"/>
            <a:ext cx="76825" cy="76800"/>
            <a:chOff x="3104875" y="1099400"/>
            <a:chExt cx="76825" cy="76800"/>
          </a:xfrm>
        </p:grpSpPr>
        <p:sp>
          <p:nvSpPr>
            <p:cNvPr id="1985" name="Google Shape;1985;p6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87" name="Google Shape;1987;p69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738410" y="5129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69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69"/>
          <p:cNvSpPr txBox="1"/>
          <p:nvPr>
            <p:ph type="title"/>
          </p:nvPr>
        </p:nvSpPr>
        <p:spPr>
          <a:xfrm>
            <a:off x="504738" y="1164475"/>
            <a:ext cx="3536700" cy="3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Find the most useful features using the model from Attempt 3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Remove features used for regression one-by-one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F1 Score plotted after each feature was removed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2 distinct drops in accuracy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" sz="1200"/>
              <a:t>Age and Sex_M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Preceding factors are all important</a:t>
            </a:r>
            <a:endParaRPr sz="12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Important Factors: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Age, Sex_M, ST_Slope_Up, ST_Slope_Flat, ChestPainType_ASY, ExerciseAngina_Y and Oldpeak</a:t>
            </a:r>
            <a:endParaRPr sz="1200"/>
          </a:p>
        </p:txBody>
      </p:sp>
      <p:pic>
        <p:nvPicPr>
          <p:cNvPr id="1990" name="Google Shape;199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850" y="1222946"/>
            <a:ext cx="4684200" cy="3674100"/>
          </a:xfrm>
          <a:prstGeom prst="roundRect">
            <a:avLst>
              <a:gd fmla="val 1389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70"/>
          <p:cNvSpPr txBox="1"/>
          <p:nvPr>
            <p:ph idx="2" type="title"/>
          </p:nvPr>
        </p:nvSpPr>
        <p:spPr>
          <a:xfrm>
            <a:off x="720000" y="1496250"/>
            <a:ext cx="161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1996" name="Google Shape;1996;p7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70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70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70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70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Vector Machine</a:t>
            </a:r>
            <a:endParaRPr/>
          </a:p>
        </p:txBody>
      </p:sp>
      <p:grpSp>
        <p:nvGrpSpPr>
          <p:cNvPr id="2001" name="Google Shape;2001;p7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2002" name="Google Shape;2002;p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4" name="Google Shape;2004;p7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2005" name="Google Shape;2005;p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7" name="Google Shape;2007;p7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2008" name="Google Shape;2008;p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7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10" name="Google Shape;2010;p70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1286" name="Google Shape;1286;p35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287" name="Google Shape;1287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35"/>
          <p:cNvGrpSpPr/>
          <p:nvPr/>
        </p:nvGrpSpPr>
        <p:grpSpPr>
          <a:xfrm>
            <a:off x="713225" y="1728988"/>
            <a:ext cx="76825" cy="76800"/>
            <a:chOff x="3104875" y="1099400"/>
            <a:chExt cx="76825" cy="76800"/>
          </a:xfrm>
        </p:grpSpPr>
        <p:sp>
          <p:nvSpPr>
            <p:cNvPr id="1290" name="Google Shape;1290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" name="Google Shape;1292;p35"/>
          <p:cNvSpPr txBox="1"/>
          <p:nvPr>
            <p:ph idx="4294967295" type="title"/>
          </p:nvPr>
        </p:nvSpPr>
        <p:spPr>
          <a:xfrm>
            <a:off x="967250" y="2040238"/>
            <a:ext cx="2633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34</a:t>
            </a:r>
            <a:endParaRPr sz="3000"/>
          </a:p>
        </p:txBody>
      </p:sp>
      <p:sp>
        <p:nvSpPr>
          <p:cNvPr id="1293" name="Google Shape;1293;p35"/>
          <p:cNvSpPr txBox="1"/>
          <p:nvPr>
            <p:ph idx="4294967295" type="subTitle"/>
          </p:nvPr>
        </p:nvSpPr>
        <p:spPr>
          <a:xfrm>
            <a:off x="967250" y="2497438"/>
            <a:ext cx="2633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person dies of heart related illnesses every 34 seconds</a:t>
            </a:r>
            <a:endParaRPr/>
          </a:p>
        </p:txBody>
      </p:sp>
      <p:sp>
        <p:nvSpPr>
          <p:cNvPr id="1294" name="Google Shape;1294;p35"/>
          <p:cNvSpPr/>
          <p:nvPr/>
        </p:nvSpPr>
        <p:spPr>
          <a:xfrm rot="5400000">
            <a:off x="1976000" y="13789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6F3FB">
              <a:alpha val="39530"/>
            </a:srgbClr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35"/>
          <p:cNvGrpSpPr/>
          <p:nvPr/>
        </p:nvGrpSpPr>
        <p:grpSpPr>
          <a:xfrm>
            <a:off x="2115694" y="1478426"/>
            <a:ext cx="336512" cy="335048"/>
            <a:chOff x="3996113" y="4291176"/>
            <a:chExt cx="336512" cy="335048"/>
          </a:xfrm>
        </p:grpSpPr>
        <p:sp>
          <p:nvSpPr>
            <p:cNvPr id="1296" name="Google Shape;1296;p35"/>
            <p:cNvSpPr/>
            <p:nvPr/>
          </p:nvSpPr>
          <p:spPr>
            <a:xfrm>
              <a:off x="4082143" y="4323386"/>
              <a:ext cx="111810" cy="219833"/>
            </a:xfrm>
            <a:custGeom>
              <a:rect b="b" l="l" r="r" t="t"/>
              <a:pathLst>
                <a:path extrusionOk="0" h="6907" w="3513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4226894" y="4523485"/>
              <a:ext cx="52324" cy="51942"/>
            </a:xfrm>
            <a:custGeom>
              <a:rect b="b" l="l" r="r" t="t"/>
              <a:pathLst>
                <a:path extrusionOk="0" h="1632" w="1644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3996113" y="4291176"/>
              <a:ext cx="336512" cy="335048"/>
            </a:xfrm>
            <a:custGeom>
              <a:rect b="b" l="l" r="r" t="t"/>
              <a:pathLst>
                <a:path extrusionOk="0" h="10527" w="10573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9" name="Google Shape;1299;p35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738410" y="5129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5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324" y="1729001"/>
            <a:ext cx="3818400" cy="254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02" name="Google Shape;1302;p35"/>
          <p:cNvSpPr txBox="1"/>
          <p:nvPr/>
        </p:nvSpPr>
        <p:spPr>
          <a:xfrm>
            <a:off x="537500" y="3425500"/>
            <a:ext cx="3492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Heart disease is the leading cause of death for men, women, and people of most racial and ethnic groups in the US.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7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SVM</a:t>
            </a:r>
            <a:endParaRPr/>
          </a:p>
        </p:txBody>
      </p:sp>
      <p:sp>
        <p:nvSpPr>
          <p:cNvPr id="2016" name="Google Shape;2016;p71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HYPERPLANE</a:t>
            </a:r>
            <a:endParaRPr/>
          </a:p>
        </p:txBody>
      </p:sp>
      <p:sp>
        <p:nvSpPr>
          <p:cNvPr id="2017" name="Google Shape;2017;p71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SUPPORT VECTORS</a:t>
            </a:r>
            <a:endParaRPr sz="1800"/>
          </a:p>
        </p:txBody>
      </p:sp>
      <p:sp>
        <p:nvSpPr>
          <p:cNvPr id="2018" name="Google Shape;2018;p71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</a:t>
            </a:r>
            <a:endParaRPr/>
          </a:p>
        </p:txBody>
      </p:sp>
      <p:sp>
        <p:nvSpPr>
          <p:cNvPr id="2019" name="Google Shape;2019;p71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algorithms used for classification</a:t>
            </a:r>
            <a:endParaRPr/>
          </a:p>
        </p:txBody>
      </p:sp>
      <p:sp>
        <p:nvSpPr>
          <p:cNvPr id="2020" name="Google Shape;2020;p71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decision boundary that </a:t>
            </a:r>
            <a:r>
              <a:rPr lang="en"/>
              <a:t>separates</a:t>
            </a:r>
            <a:r>
              <a:rPr lang="en"/>
              <a:t> the two classes</a:t>
            </a:r>
            <a:endParaRPr/>
          </a:p>
        </p:txBody>
      </p:sp>
      <p:sp>
        <p:nvSpPr>
          <p:cNvPr id="2021" name="Google Shape;2021;p71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points that are closest to the hyperplane</a:t>
            </a:r>
            <a:endParaRPr/>
          </a:p>
        </p:txBody>
      </p:sp>
      <p:sp>
        <p:nvSpPr>
          <p:cNvPr id="2022" name="Google Shape;2022;p71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from the </a:t>
            </a:r>
            <a:r>
              <a:rPr lang="en"/>
              <a:t>boundary</a:t>
            </a:r>
            <a:r>
              <a:rPr lang="en"/>
              <a:t> line to the support vectors</a:t>
            </a:r>
            <a:endParaRPr/>
          </a:p>
        </p:txBody>
      </p:sp>
      <p:sp>
        <p:nvSpPr>
          <p:cNvPr id="2023" name="Google Shape;2023;p71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</a:t>
            </a:r>
            <a:endParaRPr/>
          </a:p>
        </p:txBody>
      </p:sp>
      <p:grpSp>
        <p:nvGrpSpPr>
          <p:cNvPr id="2024" name="Google Shape;2024;p71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2025" name="Google Shape;2025;p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7" name="Google Shape;2027;p71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2028" name="Google Shape;2028;p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71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2031" name="Google Shape;2031;p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33" name="Google Shape;2033;p7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71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72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72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72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7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UNSTRUCTURED DATASETS</a:t>
            </a:r>
            <a:endParaRPr/>
          </a:p>
        </p:txBody>
      </p:sp>
      <p:sp>
        <p:nvSpPr>
          <p:cNvPr id="2043" name="Google Shape;2043;p7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considering multiple datasets to make a prediction it might be tough to view them in a single plane</a:t>
            </a:r>
            <a:endParaRPr/>
          </a:p>
        </p:txBody>
      </p:sp>
      <p:sp>
        <p:nvSpPr>
          <p:cNvPr id="2044" name="Google Shape;2044;p7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‘</a:t>
            </a:r>
            <a:r>
              <a:rPr lang="en"/>
              <a:t>kernel</a:t>
            </a:r>
            <a:r>
              <a:rPr lang="en"/>
              <a:t> trick’ transforms 2D datasets into a higher dimension (e.g. 2D to 3D)</a:t>
            </a:r>
            <a:endParaRPr/>
          </a:p>
        </p:txBody>
      </p:sp>
      <p:sp>
        <p:nvSpPr>
          <p:cNvPr id="2045" name="Google Shape;2045;p7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converts non-linear problems into linear ones and allows for classification</a:t>
            </a:r>
            <a:endParaRPr/>
          </a:p>
        </p:txBody>
      </p:sp>
      <p:sp>
        <p:nvSpPr>
          <p:cNvPr id="2046" name="Google Shape;2046;p7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</a:t>
            </a:r>
            <a:endParaRPr/>
          </a:p>
        </p:txBody>
      </p:sp>
      <p:sp>
        <p:nvSpPr>
          <p:cNvPr id="2047" name="Google Shape;2047;p7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KERNEL TRICK</a:t>
            </a:r>
            <a:endParaRPr sz="1900"/>
          </a:p>
        </p:txBody>
      </p:sp>
      <p:sp>
        <p:nvSpPr>
          <p:cNvPr id="2048" name="Google Shape;2048;p7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2049" name="Google Shape;2049;p72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2050" name="Google Shape;2050;p72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72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5" name="Google Shape;2065;p72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2066" name="Google Shape;2066;p72"/>
            <p:cNvSpPr/>
            <p:nvPr/>
          </p:nvSpPr>
          <p:spPr>
            <a:xfrm>
              <a:off x="1293202" y="2564645"/>
              <a:ext cx="80995" cy="55556"/>
            </a:xfrm>
            <a:custGeom>
              <a:rect b="b" l="l" r="r" t="t"/>
              <a:pathLst>
                <a:path extrusionOk="0" h="1675" w="244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72"/>
            <p:cNvSpPr/>
            <p:nvPr/>
          </p:nvSpPr>
          <p:spPr>
            <a:xfrm>
              <a:off x="1327796" y="2667796"/>
              <a:ext cx="129287" cy="53798"/>
            </a:xfrm>
            <a:custGeom>
              <a:rect b="b" l="l" r="r" t="t"/>
              <a:pathLst>
                <a:path extrusionOk="0" h="1622" w="3898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72"/>
            <p:cNvSpPr/>
            <p:nvPr/>
          </p:nvSpPr>
          <p:spPr>
            <a:xfrm>
              <a:off x="1474695" y="2667796"/>
              <a:ext cx="54229" cy="17645"/>
            </a:xfrm>
            <a:custGeom>
              <a:rect b="b" l="l" r="r" t="t"/>
              <a:pathLst>
                <a:path extrusionOk="0" h="532" w="1635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72"/>
            <p:cNvSpPr/>
            <p:nvPr/>
          </p:nvSpPr>
          <p:spPr>
            <a:xfrm>
              <a:off x="1394429" y="2496453"/>
              <a:ext cx="72504" cy="72206"/>
            </a:xfrm>
            <a:custGeom>
              <a:rect b="b" l="l" r="r" t="t"/>
              <a:pathLst>
                <a:path extrusionOk="0" h="2177" w="2186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72"/>
            <p:cNvSpPr/>
            <p:nvPr/>
          </p:nvSpPr>
          <p:spPr>
            <a:xfrm>
              <a:off x="1400798" y="2363053"/>
              <a:ext cx="49585" cy="45141"/>
            </a:xfrm>
            <a:custGeom>
              <a:rect b="b" l="l" r="r" t="t"/>
              <a:pathLst>
                <a:path extrusionOk="0" h="1361" w="1495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72"/>
            <p:cNvSpPr/>
            <p:nvPr/>
          </p:nvSpPr>
          <p:spPr>
            <a:xfrm>
              <a:off x="1403351" y="2707033"/>
              <a:ext cx="52902" cy="87761"/>
            </a:xfrm>
            <a:custGeom>
              <a:rect b="b" l="l" r="r" t="t"/>
              <a:pathLst>
                <a:path extrusionOk="0" h="2646" w="1595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2"/>
            <p:cNvSpPr/>
            <p:nvPr/>
          </p:nvSpPr>
          <p:spPr>
            <a:xfrm>
              <a:off x="1493600" y="2499405"/>
              <a:ext cx="47695" cy="77413"/>
            </a:xfrm>
            <a:custGeom>
              <a:rect b="b" l="l" r="r" t="t"/>
              <a:pathLst>
                <a:path extrusionOk="0" h="2334" w="1438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2"/>
            <p:cNvSpPr/>
            <p:nvPr/>
          </p:nvSpPr>
          <p:spPr>
            <a:xfrm>
              <a:off x="1338244" y="2443319"/>
              <a:ext cx="62919" cy="107761"/>
            </a:xfrm>
            <a:custGeom>
              <a:rect b="b" l="l" r="r" t="t"/>
              <a:pathLst>
                <a:path extrusionOk="0" h="3249" w="1897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72"/>
            <p:cNvSpPr/>
            <p:nvPr/>
          </p:nvSpPr>
          <p:spPr>
            <a:xfrm>
              <a:off x="1731544" y="2442954"/>
              <a:ext cx="60166" cy="59934"/>
            </a:xfrm>
            <a:custGeom>
              <a:rect b="b" l="l" r="r" t="t"/>
              <a:pathLst>
                <a:path extrusionOk="0" h="1807" w="1814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72"/>
            <p:cNvSpPr/>
            <p:nvPr/>
          </p:nvSpPr>
          <p:spPr>
            <a:xfrm>
              <a:off x="1761030" y="2668626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72"/>
            <p:cNvSpPr/>
            <p:nvPr/>
          </p:nvSpPr>
          <p:spPr>
            <a:xfrm>
              <a:off x="1725408" y="2546768"/>
              <a:ext cx="77280" cy="76119"/>
            </a:xfrm>
            <a:custGeom>
              <a:rect b="b" l="l" r="r" t="t"/>
              <a:pathLst>
                <a:path extrusionOk="0" h="2295" w="233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72"/>
            <p:cNvSpPr/>
            <p:nvPr/>
          </p:nvSpPr>
          <p:spPr>
            <a:xfrm>
              <a:off x="1722655" y="2760698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72"/>
            <p:cNvSpPr/>
            <p:nvPr/>
          </p:nvSpPr>
          <p:spPr>
            <a:xfrm>
              <a:off x="1230449" y="2288393"/>
              <a:ext cx="510547" cy="601957"/>
            </a:xfrm>
            <a:custGeom>
              <a:rect b="b" l="l" r="r" t="t"/>
              <a:pathLst>
                <a:path extrusionOk="0" h="18149" w="15393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9" name="Google Shape;2079;p72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2080" name="Google Shape;2080;p72"/>
            <p:cNvSpPr/>
            <p:nvPr/>
          </p:nvSpPr>
          <p:spPr>
            <a:xfrm>
              <a:off x="2170085" y="3159206"/>
              <a:ext cx="53532" cy="53499"/>
            </a:xfrm>
            <a:custGeom>
              <a:rect b="b" l="l" r="r" t="t"/>
              <a:pathLst>
                <a:path extrusionOk="0" h="1613" w="1614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72"/>
            <p:cNvSpPr/>
            <p:nvPr/>
          </p:nvSpPr>
          <p:spPr>
            <a:xfrm>
              <a:off x="1981726" y="3530782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72"/>
            <p:cNvSpPr/>
            <p:nvPr/>
          </p:nvSpPr>
          <p:spPr>
            <a:xfrm>
              <a:off x="1915424" y="3185475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72"/>
            <p:cNvSpPr/>
            <p:nvPr/>
          </p:nvSpPr>
          <p:spPr>
            <a:xfrm>
              <a:off x="1920565" y="3144712"/>
              <a:ext cx="553765" cy="602023"/>
            </a:xfrm>
            <a:custGeom>
              <a:rect b="b" l="l" r="r" t="t"/>
              <a:pathLst>
                <a:path extrusionOk="0" h="18151" w="16696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72"/>
            <p:cNvSpPr/>
            <p:nvPr/>
          </p:nvSpPr>
          <p:spPr>
            <a:xfrm>
              <a:off x="2083584" y="3504447"/>
              <a:ext cx="70381" cy="70348"/>
            </a:xfrm>
            <a:custGeom>
              <a:rect b="b" l="l" r="r" t="t"/>
              <a:pathLst>
                <a:path extrusionOk="0" h="2121" w="2122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72"/>
            <p:cNvSpPr/>
            <p:nvPr/>
          </p:nvSpPr>
          <p:spPr>
            <a:xfrm>
              <a:off x="1888890" y="3314662"/>
              <a:ext cx="83449" cy="63350"/>
            </a:xfrm>
            <a:custGeom>
              <a:rect b="b" l="l" r="r" t="t"/>
              <a:pathLst>
                <a:path extrusionOk="0" h="1910" w="2516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72"/>
            <p:cNvSpPr/>
            <p:nvPr/>
          </p:nvSpPr>
          <p:spPr>
            <a:xfrm>
              <a:off x="2293368" y="3432705"/>
              <a:ext cx="100896" cy="53035"/>
            </a:xfrm>
            <a:custGeom>
              <a:rect b="b" l="l" r="r" t="t"/>
              <a:pathLst>
                <a:path extrusionOk="0" h="1599" w="3042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7" name="Google Shape;2087;p7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2088" name="Google Shape;2088;p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0" name="Google Shape;2090;p72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2091" name="Google Shape;2091;p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3" name="Google Shape;2093;p72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2094" name="Google Shape;2094;p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7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96" name="Google Shape;2096;p72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5864"/>
            <a:ext cx="9144000" cy="403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7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MODEL DO?</a:t>
            </a:r>
            <a:endParaRPr/>
          </a:p>
        </p:txBody>
      </p:sp>
      <p:sp>
        <p:nvSpPr>
          <p:cNvPr id="2103" name="Google Shape;2103;p7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OUTPUT</a:t>
            </a:r>
            <a:endParaRPr sz="1800"/>
          </a:p>
        </p:txBody>
      </p:sp>
      <p:sp>
        <p:nvSpPr>
          <p:cNvPr id="2104" name="Google Shape;2104;p73"/>
          <p:cNvSpPr txBox="1"/>
          <p:nvPr>
            <p:ph idx="6" type="subTitle"/>
          </p:nvPr>
        </p:nvSpPr>
        <p:spPr>
          <a:xfrm>
            <a:off x="1604275" y="3289700"/>
            <a:ext cx="2906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HYPERPARAMETERS</a:t>
            </a:r>
            <a:endParaRPr sz="1800"/>
          </a:p>
        </p:txBody>
      </p:sp>
      <p:sp>
        <p:nvSpPr>
          <p:cNvPr id="2105" name="Google Shape;2105;p73"/>
          <p:cNvSpPr txBox="1"/>
          <p:nvPr>
            <p:ph idx="5" type="subTitle"/>
          </p:nvPr>
        </p:nvSpPr>
        <p:spPr>
          <a:xfrm>
            <a:off x="1677925" y="1747575"/>
            <a:ext cx="274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</a:t>
            </a:r>
            <a:endParaRPr sz="1800"/>
          </a:p>
        </p:txBody>
      </p:sp>
      <p:sp>
        <p:nvSpPr>
          <p:cNvPr id="2106" name="Google Shape;2106;p73"/>
          <p:cNvSpPr txBox="1"/>
          <p:nvPr>
            <p:ph idx="1" type="subTitle"/>
          </p:nvPr>
        </p:nvSpPr>
        <p:spPr>
          <a:xfrm>
            <a:off x="1453225" y="2248050"/>
            <a:ext cx="3208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Datasets with varying Imputation and Outlier presence</a:t>
            </a:r>
            <a:endParaRPr/>
          </a:p>
        </p:txBody>
      </p:sp>
      <p:sp>
        <p:nvSpPr>
          <p:cNvPr id="2107" name="Google Shape;2107;p73"/>
          <p:cNvSpPr txBox="1"/>
          <p:nvPr>
            <p:ph idx="3" type="subTitle"/>
          </p:nvPr>
        </p:nvSpPr>
        <p:spPr>
          <a:xfrm>
            <a:off x="1566925" y="3695500"/>
            <a:ext cx="2980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value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Function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Gamma</a:t>
            </a:r>
            <a:endParaRPr/>
          </a:p>
        </p:txBody>
      </p:sp>
      <p:sp>
        <p:nvSpPr>
          <p:cNvPr id="2108" name="Google Shape;2108;p73"/>
          <p:cNvSpPr txBox="1"/>
          <p:nvPr>
            <p:ph idx="4" type="subTitle"/>
          </p:nvPr>
        </p:nvSpPr>
        <p:spPr>
          <a:xfrm>
            <a:off x="4793684" y="3670700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draw best decision boundary based off hyperparameter tuning</a:t>
            </a:r>
            <a:endParaRPr/>
          </a:p>
        </p:txBody>
      </p:sp>
      <p:sp>
        <p:nvSpPr>
          <p:cNvPr id="2109" name="Google Shape;2109;p73"/>
          <p:cNvSpPr txBox="1"/>
          <p:nvPr>
            <p:ph idx="8" type="subTitle"/>
          </p:nvPr>
        </p:nvSpPr>
        <p:spPr>
          <a:xfrm>
            <a:off x="4793680" y="3289700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SVM FIT</a:t>
            </a:r>
            <a:endParaRPr sz="1800"/>
          </a:p>
        </p:txBody>
      </p:sp>
      <p:grpSp>
        <p:nvGrpSpPr>
          <p:cNvPr id="2110" name="Google Shape;2110;p73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2111" name="Google Shape;2111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3" name="Google Shape;2113;p73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2114" name="Google Shape;2114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6" name="Google Shape;2116;p73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2117" name="Google Shape;2117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7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9" name="Google Shape;2119;p73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970263" y="11940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73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6624" y="24745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73"/>
          <p:cNvSpPr txBox="1"/>
          <p:nvPr>
            <p:ph idx="2" type="subTitle"/>
          </p:nvPr>
        </p:nvSpPr>
        <p:spPr>
          <a:xfrm>
            <a:off x="4793684" y="2263500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(Recall, Precision, F1-Score)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7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BEST MODEL</a:t>
            </a:r>
            <a:endParaRPr/>
          </a:p>
        </p:txBody>
      </p:sp>
      <p:grpSp>
        <p:nvGrpSpPr>
          <p:cNvPr id="2127" name="Google Shape;2127;p7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2128" name="Google Shape;2128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0" name="Google Shape;2130;p7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2131" name="Google Shape;2131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3" name="Google Shape;2133;p7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2134" name="Google Shape;2134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6" name="Google Shape;2136;p74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7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811" y="1419938"/>
            <a:ext cx="4765500" cy="3135600"/>
          </a:xfrm>
          <a:prstGeom prst="roundRect">
            <a:avLst>
              <a:gd fmla="val 12003" name="adj"/>
            </a:avLst>
          </a:prstGeom>
          <a:noFill/>
          <a:ln>
            <a:noFill/>
          </a:ln>
        </p:spPr>
      </p:pic>
      <p:sp>
        <p:nvSpPr>
          <p:cNvPr id="2139" name="Google Shape;2139;p74"/>
          <p:cNvSpPr txBox="1"/>
          <p:nvPr>
            <p:ph type="title"/>
          </p:nvPr>
        </p:nvSpPr>
        <p:spPr>
          <a:xfrm>
            <a:off x="5269475" y="1768950"/>
            <a:ext cx="3536700" cy="25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Print the macro average metrics for the test dataset in a heatmap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Model 1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achieved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the best metrics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We ignore models 1 and 4 as SVM can be increasingly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sensitive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to outliers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hose models 2 and 3 as they have a relatively small number of outliers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Compare between model 2 and 3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7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Curve &amp; ROC-AUC</a:t>
            </a:r>
            <a:endParaRPr/>
          </a:p>
        </p:txBody>
      </p:sp>
      <p:grpSp>
        <p:nvGrpSpPr>
          <p:cNvPr id="2145" name="Google Shape;2145;p75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2146" name="Google Shape;2146;p7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8" name="Google Shape;2148;p75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2149" name="Google Shape;2149;p7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51" name="Google Shape;2151;p75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75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75"/>
          <p:cNvSpPr txBox="1"/>
          <p:nvPr>
            <p:ph type="title"/>
          </p:nvPr>
        </p:nvSpPr>
        <p:spPr>
          <a:xfrm>
            <a:off x="5108525" y="1328525"/>
            <a:ext cx="3668700" cy="3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Evaluate based on Learning Curves and ROC-AUC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ROC-AUC helps evaluate the performance of classification models, such as SVM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Graphical representation of how well the model is able to distinguish between the positive and negative examples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Model 2 is marginally better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Slightly better learning curve performance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Higher ROC-AUC score of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0.9279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(v.s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0.9245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4" name="Google Shape;2154;p75"/>
          <p:cNvPicPr preferRelativeResize="0"/>
          <p:nvPr/>
        </p:nvPicPr>
        <p:blipFill rotWithShape="1">
          <a:blip r:embed="rId5">
            <a:alphaModFix/>
          </a:blip>
          <a:srcRect b="0" l="3510" r="5298" t="0"/>
          <a:stretch/>
        </p:blipFill>
        <p:spPr>
          <a:xfrm>
            <a:off x="653425" y="1296850"/>
            <a:ext cx="1997400" cy="2892300"/>
          </a:xfrm>
          <a:prstGeom prst="roundRect">
            <a:avLst>
              <a:gd fmla="val 14202" name="adj"/>
            </a:avLst>
          </a:prstGeom>
          <a:noFill/>
          <a:ln>
            <a:noFill/>
          </a:ln>
        </p:spPr>
      </p:pic>
      <p:pic>
        <p:nvPicPr>
          <p:cNvPr id="2155" name="Google Shape;215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5037" y="1296850"/>
            <a:ext cx="1997400" cy="2892300"/>
          </a:xfrm>
          <a:prstGeom prst="roundRect">
            <a:avLst>
              <a:gd fmla="val 13434" name="adj"/>
            </a:avLst>
          </a:prstGeom>
          <a:noFill/>
          <a:ln>
            <a:noFill/>
          </a:ln>
        </p:spPr>
      </p:pic>
      <p:sp>
        <p:nvSpPr>
          <p:cNvPr id="2156" name="Google Shape;2156;p75"/>
          <p:cNvSpPr txBox="1"/>
          <p:nvPr>
            <p:ph idx="5" type="subTitle"/>
          </p:nvPr>
        </p:nvSpPr>
        <p:spPr>
          <a:xfrm>
            <a:off x="354600" y="431372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 2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Mean 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Imputation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 with outliers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7" name="Google Shape;2157;p75"/>
          <p:cNvSpPr txBox="1"/>
          <p:nvPr>
            <p:ph idx="5" type="subTitle"/>
          </p:nvPr>
        </p:nvSpPr>
        <p:spPr>
          <a:xfrm>
            <a:off x="2516200" y="431372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 3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Median Imputation with outliers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7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Pruning</a:t>
            </a:r>
            <a:endParaRPr/>
          </a:p>
        </p:txBody>
      </p:sp>
      <p:grpSp>
        <p:nvGrpSpPr>
          <p:cNvPr id="2163" name="Google Shape;2163;p76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2164" name="Google Shape;2164;p7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76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2167" name="Google Shape;2167;p7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69" name="Google Shape;2169;p7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76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76"/>
          <p:cNvSpPr txBox="1"/>
          <p:nvPr>
            <p:ph type="title"/>
          </p:nvPr>
        </p:nvSpPr>
        <p:spPr>
          <a:xfrm>
            <a:off x="3209625" y="1222250"/>
            <a:ext cx="5214300" cy="14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Permutation importance is a feature importance measure that works well with non-linear models like SVM, even when the kernel is not linear.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Oldpeak, ST_Slope_Up and MaxHR seem to be the top three variables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2" name="Google Shape;217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000" y="2632524"/>
            <a:ext cx="2774400" cy="2095200"/>
          </a:xfrm>
          <a:prstGeom prst="roundRect">
            <a:avLst>
              <a:gd fmla="val 11660" name="adj"/>
            </a:avLst>
          </a:prstGeom>
          <a:noFill/>
          <a:ln>
            <a:noFill/>
          </a:ln>
        </p:spPr>
      </p:pic>
      <p:pic>
        <p:nvPicPr>
          <p:cNvPr id="2173" name="Google Shape;217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25" y="1218538"/>
            <a:ext cx="2548500" cy="2016300"/>
          </a:xfrm>
          <a:prstGeom prst="roundRect">
            <a:avLst>
              <a:gd fmla="val 11348" name="adj"/>
            </a:avLst>
          </a:prstGeom>
          <a:noFill/>
          <a:ln>
            <a:noFill/>
          </a:ln>
        </p:spPr>
      </p:pic>
      <p:sp>
        <p:nvSpPr>
          <p:cNvPr id="2174" name="Google Shape;2174;p76"/>
          <p:cNvSpPr txBox="1"/>
          <p:nvPr>
            <p:ph type="title"/>
          </p:nvPr>
        </p:nvSpPr>
        <p:spPr>
          <a:xfrm>
            <a:off x="262700" y="3341175"/>
            <a:ext cx="5214300" cy="14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No discernable trend also graph is generally decreasing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Significant change when '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ChestPainType_ASY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' when and '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Sex_F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' are removed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ChestPainType_ASY, Sex_F, Oldpeak, ExerciseAngina_N and ST_Slope_Up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are the most important variables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77"/>
          <p:cNvSpPr txBox="1"/>
          <p:nvPr>
            <p:ph type="title"/>
          </p:nvPr>
        </p:nvSpPr>
        <p:spPr>
          <a:xfrm>
            <a:off x="543275" y="366142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2180" name="Google Shape;2180;p77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6134549" y="5751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77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p77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871275" y="165453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77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763874" y="1417522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4" name="Google Shape;2184;p77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2185" name="Google Shape;2185;p7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7" name="Google Shape;2187;p77"/>
          <p:cNvSpPr txBox="1"/>
          <p:nvPr>
            <p:ph idx="4294967295" type="title"/>
          </p:nvPr>
        </p:nvSpPr>
        <p:spPr>
          <a:xfrm>
            <a:off x="543275" y="2819625"/>
            <a:ext cx="1610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08</a:t>
            </a:r>
            <a:endParaRPr sz="45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7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FINDING THE BEST CLASSIFICATION STRATEGY</a:t>
            </a:r>
            <a:endParaRPr sz="2300"/>
          </a:p>
        </p:txBody>
      </p:sp>
      <p:grpSp>
        <p:nvGrpSpPr>
          <p:cNvPr id="2193" name="Google Shape;2193;p78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2194" name="Google Shape;2194;p7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6" name="Google Shape;2196;p78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2197" name="Google Shape;2197;p7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99" name="Google Shape;2199;p7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8339988" y="930864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78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1274" y="22923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p78"/>
          <p:cNvSpPr txBox="1"/>
          <p:nvPr>
            <p:ph type="title"/>
          </p:nvPr>
        </p:nvSpPr>
        <p:spPr>
          <a:xfrm>
            <a:off x="5399850" y="1628975"/>
            <a:ext cx="3536700" cy="25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Comparing Models 1 - 4 (Random Forest, Decision Tree,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Regression and SVM respectively)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SVM (Model 4) best model with highest ROC-AUC score of 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0.948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2" name="Google Shape;220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75" y="1328525"/>
            <a:ext cx="4808400" cy="3167100"/>
          </a:xfrm>
          <a:prstGeom prst="roundRect">
            <a:avLst>
              <a:gd fmla="val 1167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79"/>
          <p:cNvSpPr/>
          <p:nvPr/>
        </p:nvSpPr>
        <p:spPr>
          <a:xfrm rot="5400000">
            <a:off x="1242205" y="1442326"/>
            <a:ext cx="726000" cy="625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79"/>
          <p:cNvSpPr/>
          <p:nvPr/>
        </p:nvSpPr>
        <p:spPr>
          <a:xfrm rot="5400000">
            <a:off x="2753761" y="2970301"/>
            <a:ext cx="726000" cy="625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79"/>
          <p:cNvSpPr/>
          <p:nvPr/>
        </p:nvSpPr>
        <p:spPr>
          <a:xfrm rot="5400000">
            <a:off x="4208994" y="1442326"/>
            <a:ext cx="726000" cy="625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7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FEATURES</a:t>
            </a:r>
            <a:endParaRPr/>
          </a:p>
        </p:txBody>
      </p:sp>
      <p:sp>
        <p:nvSpPr>
          <p:cNvPr id="2211" name="Google Shape;2211;p79"/>
          <p:cNvSpPr txBox="1"/>
          <p:nvPr>
            <p:ph idx="1" type="subTitle"/>
          </p:nvPr>
        </p:nvSpPr>
        <p:spPr>
          <a:xfrm>
            <a:off x="762700" y="2598825"/>
            <a:ext cx="17544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Asymptomatic Chest Pain seems to be one of the best indicators of Heart Disease</a:t>
            </a:r>
            <a:endParaRPr sz="1000"/>
          </a:p>
        </p:txBody>
      </p:sp>
      <p:sp>
        <p:nvSpPr>
          <p:cNvPr id="2212" name="Google Shape;2212;p79"/>
          <p:cNvSpPr txBox="1"/>
          <p:nvPr>
            <p:ph idx="2" type="subTitle"/>
          </p:nvPr>
        </p:nvSpPr>
        <p:spPr>
          <a:xfrm>
            <a:off x="2326282" y="4107603"/>
            <a:ext cx="15810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Our </a:t>
            </a:r>
            <a:r>
              <a:rPr lang="en" sz="1000"/>
              <a:t>models reveal that Females have a higher chance of Heart Disease</a:t>
            </a:r>
            <a:endParaRPr sz="1000"/>
          </a:p>
        </p:txBody>
      </p:sp>
      <p:sp>
        <p:nvSpPr>
          <p:cNvPr id="2213" name="Google Shape;2213;p79"/>
          <p:cNvSpPr txBox="1"/>
          <p:nvPr>
            <p:ph idx="3" type="subTitle"/>
          </p:nvPr>
        </p:nvSpPr>
        <p:spPr>
          <a:xfrm>
            <a:off x="3781514" y="2579628"/>
            <a:ext cx="15810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 upward ST Slope is a key indicator of Heart Disease</a:t>
            </a:r>
            <a:endParaRPr sz="1000"/>
          </a:p>
        </p:txBody>
      </p:sp>
      <p:sp>
        <p:nvSpPr>
          <p:cNvPr id="2214" name="Google Shape;2214;p79"/>
          <p:cNvSpPr txBox="1"/>
          <p:nvPr>
            <p:ph idx="4" type="subTitle"/>
          </p:nvPr>
        </p:nvSpPr>
        <p:spPr>
          <a:xfrm>
            <a:off x="358275" y="2237350"/>
            <a:ext cx="2493900" cy="3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ChestPainType_ASY</a:t>
            </a:r>
            <a:endParaRPr sz="1600"/>
          </a:p>
        </p:txBody>
      </p:sp>
      <p:sp>
        <p:nvSpPr>
          <p:cNvPr id="2215" name="Google Shape;2215;p79"/>
          <p:cNvSpPr txBox="1"/>
          <p:nvPr>
            <p:ph idx="5" type="subTitle"/>
          </p:nvPr>
        </p:nvSpPr>
        <p:spPr>
          <a:xfrm>
            <a:off x="2326282" y="3762516"/>
            <a:ext cx="1581000" cy="3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Sex_F</a:t>
            </a:r>
            <a:endParaRPr sz="1800"/>
          </a:p>
        </p:txBody>
      </p:sp>
      <p:sp>
        <p:nvSpPr>
          <p:cNvPr id="2216" name="Google Shape;2216;p79"/>
          <p:cNvSpPr txBox="1"/>
          <p:nvPr>
            <p:ph idx="6" type="subTitle"/>
          </p:nvPr>
        </p:nvSpPr>
        <p:spPr>
          <a:xfrm>
            <a:off x="3694800" y="2237350"/>
            <a:ext cx="1754400" cy="3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ST_Slope_Up</a:t>
            </a:r>
            <a:endParaRPr sz="1700"/>
          </a:p>
        </p:txBody>
      </p:sp>
      <p:grpSp>
        <p:nvGrpSpPr>
          <p:cNvPr id="2217" name="Google Shape;2217;p79"/>
          <p:cNvGrpSpPr/>
          <p:nvPr/>
        </p:nvGrpSpPr>
        <p:grpSpPr>
          <a:xfrm rot="1900413">
            <a:off x="2206601" y="3455877"/>
            <a:ext cx="58071" cy="58211"/>
            <a:chOff x="3104875" y="1099400"/>
            <a:chExt cx="76825" cy="76800"/>
          </a:xfrm>
        </p:grpSpPr>
        <p:sp>
          <p:nvSpPr>
            <p:cNvPr id="2218" name="Google Shape;2218;p7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0" name="Google Shape;2220;p79"/>
          <p:cNvGrpSpPr/>
          <p:nvPr/>
        </p:nvGrpSpPr>
        <p:grpSpPr>
          <a:xfrm>
            <a:off x="2086054" y="1391915"/>
            <a:ext cx="57964" cy="58299"/>
            <a:chOff x="3104875" y="1099400"/>
            <a:chExt cx="76825" cy="76800"/>
          </a:xfrm>
        </p:grpSpPr>
        <p:sp>
          <p:nvSpPr>
            <p:cNvPr id="2221" name="Google Shape;2221;p7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23" name="Google Shape;2223;p79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9987">
            <a:off x="7425734" y="3847437"/>
            <a:ext cx="957581" cy="908956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79"/>
          <p:cNvSpPr/>
          <p:nvPr/>
        </p:nvSpPr>
        <p:spPr>
          <a:xfrm rot="5400000">
            <a:off x="5691836" y="2970301"/>
            <a:ext cx="726000" cy="625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79"/>
          <p:cNvSpPr txBox="1"/>
          <p:nvPr>
            <p:ph idx="2" type="subTitle"/>
          </p:nvPr>
        </p:nvSpPr>
        <p:spPr>
          <a:xfrm>
            <a:off x="5264357" y="4107603"/>
            <a:ext cx="15810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Oldpeak (or ST Depression) commonly occurs as an important feature</a:t>
            </a:r>
            <a:endParaRPr sz="1000"/>
          </a:p>
        </p:txBody>
      </p:sp>
      <p:sp>
        <p:nvSpPr>
          <p:cNvPr id="2226" name="Google Shape;2226;p79"/>
          <p:cNvSpPr txBox="1"/>
          <p:nvPr>
            <p:ph idx="5" type="subTitle"/>
          </p:nvPr>
        </p:nvSpPr>
        <p:spPr>
          <a:xfrm>
            <a:off x="5264357" y="3762516"/>
            <a:ext cx="1581000" cy="3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Oldpeak</a:t>
            </a:r>
            <a:endParaRPr sz="1800"/>
          </a:p>
        </p:txBody>
      </p:sp>
      <p:sp>
        <p:nvSpPr>
          <p:cNvPr id="2227" name="Google Shape;2227;p79"/>
          <p:cNvSpPr/>
          <p:nvPr/>
        </p:nvSpPr>
        <p:spPr>
          <a:xfrm rot="5400000">
            <a:off x="7175755" y="1442326"/>
            <a:ext cx="726000" cy="625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79"/>
          <p:cNvSpPr txBox="1"/>
          <p:nvPr>
            <p:ph idx="1" type="subTitle"/>
          </p:nvPr>
        </p:nvSpPr>
        <p:spPr>
          <a:xfrm>
            <a:off x="6626900" y="2572363"/>
            <a:ext cx="18237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Those with no exercise angina seem to be more susceptible to Heart </a:t>
            </a:r>
            <a:r>
              <a:rPr lang="en" sz="1000"/>
              <a:t>Disease</a:t>
            </a:r>
            <a:endParaRPr sz="1000"/>
          </a:p>
        </p:txBody>
      </p:sp>
      <p:sp>
        <p:nvSpPr>
          <p:cNvPr id="2229" name="Google Shape;2229;p79"/>
          <p:cNvSpPr txBox="1"/>
          <p:nvPr>
            <p:ph idx="4" type="subTitle"/>
          </p:nvPr>
        </p:nvSpPr>
        <p:spPr>
          <a:xfrm>
            <a:off x="6291825" y="2237350"/>
            <a:ext cx="2493900" cy="3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ExerciseAngina_N </a:t>
            </a:r>
            <a:endParaRPr sz="1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80"/>
          <p:cNvSpPr txBox="1"/>
          <p:nvPr>
            <p:ph type="title"/>
          </p:nvPr>
        </p:nvSpPr>
        <p:spPr>
          <a:xfrm>
            <a:off x="716550" y="4307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235" name="Google Shape;2235;p80"/>
          <p:cNvSpPr txBox="1"/>
          <p:nvPr>
            <p:ph idx="1" type="subTitle"/>
          </p:nvPr>
        </p:nvSpPr>
        <p:spPr>
          <a:xfrm>
            <a:off x="568675" y="1207750"/>
            <a:ext cx="4686600" cy="3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Our findings are limited to our dataset and may not be always applicable to the real world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No indication that one gender is significantly more likely to develop Heart Disease than the other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Exercise Angina is an indicator of heart disease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However, indicators like ST_Slope_Up and Oldpeak are consistent with medical literature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ST segment elevation can indicate acute heart diseases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Higher values of oldpeak are associated with severe heart diseases</a:t>
            </a:r>
            <a:endParaRPr sz="1200"/>
          </a:p>
        </p:txBody>
      </p:sp>
      <p:grpSp>
        <p:nvGrpSpPr>
          <p:cNvPr id="2236" name="Google Shape;2236;p80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2237" name="Google Shape;2237;p8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8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9" name="Google Shape;2239;p80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2240" name="Google Shape;2240;p8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8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2" name="Google Shape;2242;p8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80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80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814581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80"/>
          <p:cNvPicPr preferRelativeResize="0"/>
          <p:nvPr/>
        </p:nvPicPr>
        <p:blipFill rotWithShape="1">
          <a:blip r:embed="rId6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36"/>
          <p:cNvSpPr txBox="1"/>
          <p:nvPr>
            <p:ph type="title"/>
          </p:nvPr>
        </p:nvSpPr>
        <p:spPr>
          <a:xfrm>
            <a:off x="2591077" y="905625"/>
            <a:ext cx="5828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08" name="Google Shape;1308;p36"/>
          <p:cNvSpPr txBox="1"/>
          <p:nvPr>
            <p:ph idx="1" type="subTitle"/>
          </p:nvPr>
        </p:nvSpPr>
        <p:spPr>
          <a:xfrm>
            <a:off x="3413075" y="1656125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 </a:t>
            </a:r>
            <a:r>
              <a:rPr i="1" lang="en" sz="2900"/>
              <a:t>“</a:t>
            </a:r>
            <a:r>
              <a:rPr i="1" lang="en" sz="2700"/>
              <a:t>Discovering the </a:t>
            </a:r>
            <a:r>
              <a:rPr b="1" i="1" lang="en" sz="2700"/>
              <a:t>key features</a:t>
            </a:r>
            <a:r>
              <a:rPr i="1" lang="en" sz="2700"/>
              <a:t> or symptoms  that determine the patient's </a:t>
            </a:r>
            <a:r>
              <a:rPr b="1" i="1" lang="en" sz="2700"/>
              <a:t>likelihood of heart diseases</a:t>
            </a:r>
            <a:r>
              <a:rPr i="1" lang="en" sz="2900"/>
              <a:t>”</a:t>
            </a:r>
            <a:endParaRPr i="1" sz="2900"/>
          </a:p>
        </p:txBody>
      </p:sp>
      <p:pic>
        <p:nvPicPr>
          <p:cNvPr id="1309" name="Google Shape;1309;p36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6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6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312" name="Google Shape;1312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4" name="Google Shape;1314;p36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5" name="Google Shape;1315;p36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316" name="Google Shape;1316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36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319" name="Google Shape;1319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81"/>
          <p:cNvSpPr txBox="1"/>
          <p:nvPr>
            <p:ph type="title"/>
          </p:nvPr>
        </p:nvSpPr>
        <p:spPr>
          <a:xfrm>
            <a:off x="2347888" y="18085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251" name="Google Shape;2251;p81"/>
          <p:cNvSpPr txBox="1"/>
          <p:nvPr/>
        </p:nvSpPr>
        <p:spPr>
          <a:xfrm>
            <a:off x="2496150" y="423097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2" name="Google Shape;2252;p81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81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81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81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81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7" name="Google Shape;2257;p81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58" name="Google Shape;2258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0" name="Google Shape;2260;p81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61" name="Google Shape;2261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3" name="Google Shape;2263;p81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64" name="Google Shape;2264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6" name="Google Shape;2266;p81"/>
          <p:cNvSpPr/>
          <p:nvPr/>
        </p:nvSpPr>
        <p:spPr>
          <a:xfrm>
            <a:off x="1958225" y="3642250"/>
            <a:ext cx="5219100" cy="1125300"/>
          </a:xfrm>
          <a:prstGeom prst="rect">
            <a:avLst/>
          </a:prstGeom>
          <a:solidFill>
            <a:srgbClr val="27173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37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37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37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WORKING ON?</a:t>
            </a:r>
            <a:endParaRPr/>
          </a:p>
        </p:txBody>
      </p:sp>
      <p:sp>
        <p:nvSpPr>
          <p:cNvPr id="1329" name="Google Shape;1329;p37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</a:t>
            </a:r>
            <a:r>
              <a:rPr lang="en"/>
              <a:t> greatly assist healthcare professionals in their diagnosis</a:t>
            </a:r>
            <a:endParaRPr/>
          </a:p>
        </p:txBody>
      </p:sp>
      <p:sp>
        <p:nvSpPr>
          <p:cNvPr id="1330" name="Google Shape;1330;p37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greater focus on the symptoms and factors that actually matter</a:t>
            </a:r>
            <a:endParaRPr/>
          </a:p>
        </p:txBody>
      </p:sp>
      <p:sp>
        <p:nvSpPr>
          <p:cNvPr id="1331" name="Google Shape;1331;p37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Illnesses can be detected earlier and medical costs can be saved</a:t>
            </a:r>
            <a:endParaRPr/>
          </a:p>
        </p:txBody>
      </p:sp>
      <p:sp>
        <p:nvSpPr>
          <p:cNvPr id="1332" name="Google Shape;1332;p37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INVALUABLE</a:t>
            </a:r>
            <a:endParaRPr/>
          </a:p>
        </p:txBody>
      </p:sp>
      <p:sp>
        <p:nvSpPr>
          <p:cNvPr id="1333" name="Google Shape;1333;p37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</a:t>
            </a:r>
            <a:endParaRPr/>
          </a:p>
        </p:txBody>
      </p:sp>
      <p:sp>
        <p:nvSpPr>
          <p:cNvPr id="1334" name="Google Shape;1334;p37"/>
          <p:cNvSpPr txBox="1"/>
          <p:nvPr>
            <p:ph idx="6" type="subTitle"/>
          </p:nvPr>
        </p:nvSpPr>
        <p:spPr>
          <a:xfrm>
            <a:off x="6121836" y="2877663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EARLY DETECTION</a:t>
            </a:r>
            <a:endParaRPr sz="2000"/>
          </a:p>
        </p:txBody>
      </p:sp>
      <p:grpSp>
        <p:nvGrpSpPr>
          <p:cNvPr id="1335" name="Google Shape;1335;p37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6" name="Google Shape;1336;p37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37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52" name="Google Shape;1352;p37"/>
            <p:cNvSpPr/>
            <p:nvPr/>
          </p:nvSpPr>
          <p:spPr>
            <a:xfrm>
              <a:off x="1293202" y="2564645"/>
              <a:ext cx="80995" cy="55556"/>
            </a:xfrm>
            <a:custGeom>
              <a:rect b="b" l="l" r="r" t="t"/>
              <a:pathLst>
                <a:path extrusionOk="0" h="1675" w="244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327796" y="2667796"/>
              <a:ext cx="129287" cy="53798"/>
            </a:xfrm>
            <a:custGeom>
              <a:rect b="b" l="l" r="r" t="t"/>
              <a:pathLst>
                <a:path extrusionOk="0" h="1622" w="3898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474695" y="2667796"/>
              <a:ext cx="54229" cy="17645"/>
            </a:xfrm>
            <a:custGeom>
              <a:rect b="b" l="l" r="r" t="t"/>
              <a:pathLst>
                <a:path extrusionOk="0" h="532" w="1635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1394429" y="2496453"/>
              <a:ext cx="72504" cy="72206"/>
            </a:xfrm>
            <a:custGeom>
              <a:rect b="b" l="l" r="r" t="t"/>
              <a:pathLst>
                <a:path extrusionOk="0" h="2177" w="2186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1400798" y="2363053"/>
              <a:ext cx="49585" cy="45141"/>
            </a:xfrm>
            <a:custGeom>
              <a:rect b="b" l="l" r="r" t="t"/>
              <a:pathLst>
                <a:path extrusionOk="0" h="1361" w="1495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403351" y="2707033"/>
              <a:ext cx="52902" cy="87761"/>
            </a:xfrm>
            <a:custGeom>
              <a:rect b="b" l="l" r="r" t="t"/>
              <a:pathLst>
                <a:path extrusionOk="0" h="2646" w="1595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1493600" y="2499405"/>
              <a:ext cx="47695" cy="77413"/>
            </a:xfrm>
            <a:custGeom>
              <a:rect b="b" l="l" r="r" t="t"/>
              <a:pathLst>
                <a:path extrusionOk="0" h="2334" w="1438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1338244" y="2443319"/>
              <a:ext cx="62919" cy="107761"/>
            </a:xfrm>
            <a:custGeom>
              <a:rect b="b" l="l" r="r" t="t"/>
              <a:pathLst>
                <a:path extrusionOk="0" h="3249" w="1897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731544" y="2442954"/>
              <a:ext cx="60166" cy="59934"/>
            </a:xfrm>
            <a:custGeom>
              <a:rect b="b" l="l" r="r" t="t"/>
              <a:pathLst>
                <a:path extrusionOk="0" h="1807" w="1814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761030" y="2668626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725408" y="2546768"/>
              <a:ext cx="77280" cy="76119"/>
            </a:xfrm>
            <a:custGeom>
              <a:rect b="b" l="l" r="r" t="t"/>
              <a:pathLst>
                <a:path extrusionOk="0" h="2295" w="233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1722655" y="2760698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1230449" y="2288393"/>
              <a:ext cx="510547" cy="601957"/>
            </a:xfrm>
            <a:custGeom>
              <a:rect b="b" l="l" r="r" t="t"/>
              <a:pathLst>
                <a:path extrusionOk="0" h="18149" w="15393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37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6" name="Google Shape;1366;p37"/>
            <p:cNvSpPr/>
            <p:nvPr/>
          </p:nvSpPr>
          <p:spPr>
            <a:xfrm>
              <a:off x="2170085" y="3159206"/>
              <a:ext cx="53532" cy="53499"/>
            </a:xfrm>
            <a:custGeom>
              <a:rect b="b" l="l" r="r" t="t"/>
              <a:pathLst>
                <a:path extrusionOk="0" h="1613" w="1614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981726" y="3530782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915424" y="3185475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920565" y="3144712"/>
              <a:ext cx="553765" cy="602023"/>
            </a:xfrm>
            <a:custGeom>
              <a:rect b="b" l="l" r="r" t="t"/>
              <a:pathLst>
                <a:path extrusionOk="0" h="18151" w="16696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2083584" y="3504447"/>
              <a:ext cx="70381" cy="70348"/>
            </a:xfrm>
            <a:custGeom>
              <a:rect b="b" l="l" r="r" t="t"/>
              <a:pathLst>
                <a:path extrusionOk="0" h="2121" w="2122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888890" y="3314662"/>
              <a:ext cx="83449" cy="63350"/>
            </a:xfrm>
            <a:custGeom>
              <a:rect b="b" l="l" r="r" t="t"/>
              <a:pathLst>
                <a:path extrusionOk="0" h="1910" w="2516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293368" y="3432705"/>
              <a:ext cx="100896" cy="53035"/>
            </a:xfrm>
            <a:custGeom>
              <a:rect b="b" l="l" r="r" t="t"/>
              <a:pathLst>
                <a:path extrusionOk="0" h="1599" w="3042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3" name="Google Shape;1373;p37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4" name="Google Shape;137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37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7" name="Google Shape;137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37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80" name="Google Shape;1380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2" name="Google Shape;1382;p37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1388" name="Google Shape;1388;p38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389" name="Google Shape;1389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38"/>
          <p:cNvGrpSpPr/>
          <p:nvPr/>
        </p:nvGrpSpPr>
        <p:grpSpPr>
          <a:xfrm>
            <a:off x="3964625" y="2196588"/>
            <a:ext cx="76825" cy="76800"/>
            <a:chOff x="3104875" y="1099400"/>
            <a:chExt cx="76825" cy="76800"/>
          </a:xfrm>
        </p:grpSpPr>
        <p:sp>
          <p:nvSpPr>
            <p:cNvPr id="1392" name="Google Shape;1392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4" name="Google Shape;1394;p38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738410" y="5129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38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000" y="1652875"/>
            <a:ext cx="3992700" cy="197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7" name="Google Shape;1397;p38"/>
          <p:cNvSpPr txBox="1"/>
          <p:nvPr>
            <p:ph type="title"/>
          </p:nvPr>
        </p:nvSpPr>
        <p:spPr>
          <a:xfrm>
            <a:off x="4969313" y="1343475"/>
            <a:ext cx="3536700" cy="3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Data set taken from Kaggle by user FEDESORIANO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This dataset was created by combining different datasets already available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11 common features were identified, making it the largest heart disease dataset available so far for research purposes.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Final dataset: 918 observations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9"/>
          <p:cNvSpPr txBox="1"/>
          <p:nvPr>
            <p:ph type="title"/>
          </p:nvPr>
        </p:nvSpPr>
        <p:spPr>
          <a:xfrm>
            <a:off x="-1161375" y="120825"/>
            <a:ext cx="513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01 </a:t>
            </a:r>
            <a:r>
              <a:rPr lang="en" sz="1800"/>
              <a:t>INTRODUCTION </a:t>
            </a:r>
            <a:endParaRPr sz="1800"/>
          </a:p>
        </p:txBody>
      </p:sp>
      <p:grpSp>
        <p:nvGrpSpPr>
          <p:cNvPr id="1403" name="Google Shape;1403;p39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04" name="Google Shape;1404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39"/>
          <p:cNvSpPr txBox="1"/>
          <p:nvPr>
            <p:ph type="title"/>
          </p:nvPr>
        </p:nvSpPr>
        <p:spPr>
          <a:xfrm>
            <a:off x="2658825" y="5045975"/>
            <a:ext cx="513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/>
              <a:t>From kaggle </a:t>
            </a:r>
            <a:endParaRPr/>
          </a:p>
        </p:txBody>
      </p:sp>
      <p:pic>
        <p:nvPicPr>
          <p:cNvPr id="1407" name="Google Shape;14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75" y="819312"/>
            <a:ext cx="8669100" cy="3504900"/>
          </a:xfrm>
          <a:prstGeom prst="roundRect">
            <a:avLst>
              <a:gd fmla="val 6384" name="adj"/>
            </a:avLst>
          </a:prstGeom>
          <a:noFill/>
          <a:ln>
            <a:noFill/>
          </a:ln>
        </p:spPr>
      </p:pic>
      <p:sp>
        <p:nvSpPr>
          <p:cNvPr id="1408" name="Google Shape;1408;p39"/>
          <p:cNvSpPr/>
          <p:nvPr/>
        </p:nvSpPr>
        <p:spPr>
          <a:xfrm>
            <a:off x="699250" y="865100"/>
            <a:ext cx="2718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39"/>
          <p:cNvSpPr/>
          <p:nvPr/>
        </p:nvSpPr>
        <p:spPr>
          <a:xfrm>
            <a:off x="1025625" y="865100"/>
            <a:ext cx="2718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39"/>
          <p:cNvSpPr/>
          <p:nvPr/>
        </p:nvSpPr>
        <p:spPr>
          <a:xfrm>
            <a:off x="1352000" y="865100"/>
            <a:ext cx="9129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39"/>
          <p:cNvSpPr/>
          <p:nvPr/>
        </p:nvSpPr>
        <p:spPr>
          <a:xfrm>
            <a:off x="2319475" y="865100"/>
            <a:ext cx="6633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39"/>
          <p:cNvSpPr/>
          <p:nvPr/>
        </p:nvSpPr>
        <p:spPr>
          <a:xfrm>
            <a:off x="3037350" y="865100"/>
            <a:ext cx="7173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39"/>
          <p:cNvSpPr/>
          <p:nvPr/>
        </p:nvSpPr>
        <p:spPr>
          <a:xfrm>
            <a:off x="3809225" y="865100"/>
            <a:ext cx="6198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39"/>
          <p:cNvSpPr/>
          <p:nvPr/>
        </p:nvSpPr>
        <p:spPr>
          <a:xfrm>
            <a:off x="4483600" y="865100"/>
            <a:ext cx="7608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39"/>
          <p:cNvSpPr/>
          <p:nvPr/>
        </p:nvSpPr>
        <p:spPr>
          <a:xfrm>
            <a:off x="5298975" y="865100"/>
            <a:ext cx="4785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39"/>
          <p:cNvSpPr/>
          <p:nvPr/>
        </p:nvSpPr>
        <p:spPr>
          <a:xfrm>
            <a:off x="5832050" y="865100"/>
            <a:ext cx="9129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39"/>
          <p:cNvSpPr/>
          <p:nvPr/>
        </p:nvSpPr>
        <p:spPr>
          <a:xfrm>
            <a:off x="6799525" y="865100"/>
            <a:ext cx="5436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39"/>
          <p:cNvSpPr/>
          <p:nvPr/>
        </p:nvSpPr>
        <p:spPr>
          <a:xfrm>
            <a:off x="7397700" y="865100"/>
            <a:ext cx="6198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39"/>
          <p:cNvSpPr/>
          <p:nvPr/>
        </p:nvSpPr>
        <p:spPr>
          <a:xfrm>
            <a:off x="8072075" y="865100"/>
            <a:ext cx="760800" cy="27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4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CATEGORICAL</a:t>
            </a:r>
            <a:r>
              <a:rPr lang="en"/>
              <a:t> VARIABLES</a:t>
            </a:r>
            <a:endParaRPr/>
          </a:p>
        </p:txBody>
      </p:sp>
      <p:sp>
        <p:nvSpPr>
          <p:cNvPr id="1425" name="Google Shape;1425;p40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M</a:t>
            </a:r>
            <a:r>
              <a:rPr lang="en" sz="1200"/>
              <a:t>: Male]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F</a:t>
            </a:r>
            <a:r>
              <a:rPr lang="en" sz="1200"/>
              <a:t>: Female]</a:t>
            </a:r>
            <a:endParaRPr sz="1200"/>
          </a:p>
        </p:txBody>
      </p:sp>
      <p:sp>
        <p:nvSpPr>
          <p:cNvPr id="1426" name="Google Shape;1426;p40"/>
          <p:cNvSpPr txBox="1"/>
          <p:nvPr>
            <p:ph idx="2" type="subTitle"/>
          </p:nvPr>
        </p:nvSpPr>
        <p:spPr>
          <a:xfrm>
            <a:off x="3195700" y="2051813"/>
            <a:ext cx="2855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TA</a:t>
            </a:r>
            <a:r>
              <a:rPr lang="en" sz="1200"/>
              <a:t>: Typical Angina]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ATA</a:t>
            </a:r>
            <a:r>
              <a:rPr lang="en" sz="1200"/>
              <a:t>: Atypical Angina]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NAP</a:t>
            </a:r>
            <a:r>
              <a:rPr lang="en" sz="1200"/>
              <a:t>: Non-Anginal Pain]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ASY</a:t>
            </a:r>
            <a:r>
              <a:rPr lang="en" sz="1200"/>
              <a:t>: Asymptomatic]</a:t>
            </a:r>
            <a:endParaRPr sz="1200"/>
          </a:p>
        </p:txBody>
      </p:sp>
      <p:sp>
        <p:nvSpPr>
          <p:cNvPr id="1427" name="Google Shape;1427;p40"/>
          <p:cNvSpPr txBox="1"/>
          <p:nvPr>
            <p:ph idx="3" type="subTitle"/>
          </p:nvPr>
        </p:nvSpPr>
        <p:spPr>
          <a:xfrm>
            <a:off x="695500" y="3709975"/>
            <a:ext cx="2925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Normal</a:t>
            </a:r>
            <a:r>
              <a:rPr lang="en" sz="1200"/>
              <a:t>: Normal]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ST</a:t>
            </a:r>
            <a:r>
              <a:rPr lang="en" sz="1200"/>
              <a:t>: having ST-T wave abnormality]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LVH</a:t>
            </a:r>
            <a:r>
              <a:rPr lang="en" sz="1200"/>
              <a:t>: showing probable or definite left ventricular hypertrophy] </a:t>
            </a:r>
            <a:endParaRPr sz="1200"/>
          </a:p>
        </p:txBody>
      </p:sp>
      <p:sp>
        <p:nvSpPr>
          <p:cNvPr id="1428" name="Google Shape;1428;p40"/>
          <p:cNvSpPr txBox="1"/>
          <p:nvPr>
            <p:ph idx="4" type="subTitle"/>
          </p:nvPr>
        </p:nvSpPr>
        <p:spPr>
          <a:xfrm>
            <a:off x="3634850" y="38615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Y</a:t>
            </a:r>
            <a:r>
              <a:rPr lang="en" sz="1200"/>
              <a:t>: Yes]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N</a:t>
            </a:r>
            <a:r>
              <a:rPr lang="en" sz="1200"/>
              <a:t>: No]</a:t>
            </a:r>
            <a:endParaRPr sz="1200"/>
          </a:p>
        </p:txBody>
      </p:sp>
      <p:sp>
        <p:nvSpPr>
          <p:cNvPr id="1429" name="Google Shape;1429;p40"/>
          <p:cNvSpPr txBox="1"/>
          <p:nvPr>
            <p:ph idx="5" type="subTitle"/>
          </p:nvPr>
        </p:nvSpPr>
        <p:spPr>
          <a:xfrm>
            <a:off x="5715700" y="2217938"/>
            <a:ext cx="265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1</a:t>
            </a:r>
            <a:r>
              <a:rPr lang="en" sz="1200"/>
              <a:t>: if FastingBS &gt; 120 mg/dl]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0</a:t>
            </a:r>
            <a:r>
              <a:rPr lang="en" sz="1200"/>
              <a:t>: otherwise]</a:t>
            </a:r>
            <a:endParaRPr sz="1200"/>
          </a:p>
        </p:txBody>
      </p:sp>
      <p:sp>
        <p:nvSpPr>
          <p:cNvPr id="1430" name="Google Shape;1430;p40"/>
          <p:cNvSpPr txBox="1"/>
          <p:nvPr>
            <p:ph idx="6" type="subTitle"/>
          </p:nvPr>
        </p:nvSpPr>
        <p:spPr>
          <a:xfrm>
            <a:off x="5771402" y="3815700"/>
            <a:ext cx="2652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Up</a:t>
            </a:r>
            <a:r>
              <a:rPr lang="en" sz="1200"/>
              <a:t>: upsloping]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Flat</a:t>
            </a:r>
            <a:r>
              <a:rPr lang="en" sz="1200"/>
              <a:t>: flat]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</a:t>
            </a:r>
            <a:r>
              <a:rPr b="1" lang="en" sz="1200"/>
              <a:t>Down</a:t>
            </a:r>
            <a:r>
              <a:rPr lang="en" sz="1200"/>
              <a:t>: downsloping]</a:t>
            </a:r>
            <a:endParaRPr sz="1200"/>
          </a:p>
        </p:txBody>
      </p:sp>
      <p:sp>
        <p:nvSpPr>
          <p:cNvPr id="1431" name="Google Shape;1431;p40"/>
          <p:cNvSpPr txBox="1"/>
          <p:nvPr>
            <p:ph idx="7" type="subTitle"/>
          </p:nvPr>
        </p:nvSpPr>
        <p:spPr>
          <a:xfrm>
            <a:off x="1112005" y="159461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</a:t>
            </a:r>
            <a:endParaRPr/>
          </a:p>
        </p:txBody>
      </p:sp>
      <p:sp>
        <p:nvSpPr>
          <p:cNvPr id="1432" name="Google Shape;1432;p40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CHEST PAIN TYPE</a:t>
            </a:r>
            <a:endParaRPr/>
          </a:p>
        </p:txBody>
      </p:sp>
      <p:sp>
        <p:nvSpPr>
          <p:cNvPr id="1433" name="Google Shape;1433;p40"/>
          <p:cNvSpPr txBox="1"/>
          <p:nvPr>
            <p:ph idx="9" type="subTitle"/>
          </p:nvPr>
        </p:nvSpPr>
        <p:spPr>
          <a:xfrm>
            <a:off x="6049895" y="159461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FASTING BS</a:t>
            </a:r>
            <a:endParaRPr/>
          </a:p>
        </p:txBody>
      </p:sp>
      <p:sp>
        <p:nvSpPr>
          <p:cNvPr id="1434" name="Google Shape;1434;p40"/>
          <p:cNvSpPr txBox="1"/>
          <p:nvPr>
            <p:ph idx="13" type="subTitle"/>
          </p:nvPr>
        </p:nvSpPr>
        <p:spPr>
          <a:xfrm>
            <a:off x="1122405" y="341492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RESTING ECG</a:t>
            </a:r>
            <a:endParaRPr/>
          </a:p>
        </p:txBody>
      </p:sp>
      <p:sp>
        <p:nvSpPr>
          <p:cNvPr id="1435" name="Google Shape;1435;p40"/>
          <p:cNvSpPr txBox="1"/>
          <p:nvPr>
            <p:ph idx="14" type="subTitle"/>
          </p:nvPr>
        </p:nvSpPr>
        <p:spPr>
          <a:xfrm>
            <a:off x="3592250" y="341492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ANGINA</a:t>
            </a:r>
            <a:endParaRPr/>
          </a:p>
        </p:txBody>
      </p:sp>
      <p:sp>
        <p:nvSpPr>
          <p:cNvPr id="1436" name="Google Shape;1436;p40"/>
          <p:cNvSpPr txBox="1"/>
          <p:nvPr>
            <p:ph idx="15" type="subTitle"/>
          </p:nvPr>
        </p:nvSpPr>
        <p:spPr>
          <a:xfrm>
            <a:off x="6062095" y="32233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ST_SLOPE</a:t>
            </a:r>
            <a:endParaRPr/>
          </a:p>
        </p:txBody>
      </p:sp>
      <p:grpSp>
        <p:nvGrpSpPr>
          <p:cNvPr id="1437" name="Google Shape;1437;p40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1438" name="Google Shape;1438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0" name="Google Shape;1440;p40"/>
          <p:cNvGrpSpPr/>
          <p:nvPr/>
        </p:nvGrpSpPr>
        <p:grpSpPr>
          <a:xfrm>
            <a:off x="3348850" y="4544475"/>
            <a:ext cx="76825" cy="76800"/>
            <a:chOff x="3104875" y="1099400"/>
            <a:chExt cx="76825" cy="76800"/>
          </a:xfrm>
        </p:grpSpPr>
        <p:sp>
          <p:nvSpPr>
            <p:cNvPr id="1441" name="Google Shape;1441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3" name="Google Shape;1443;p40"/>
          <p:cNvGrpSpPr/>
          <p:nvPr/>
        </p:nvGrpSpPr>
        <p:grpSpPr>
          <a:xfrm>
            <a:off x="5813775" y="3093975"/>
            <a:ext cx="76825" cy="76800"/>
            <a:chOff x="3104875" y="1099400"/>
            <a:chExt cx="76825" cy="76800"/>
          </a:xfrm>
        </p:grpSpPr>
        <p:sp>
          <p:nvSpPr>
            <p:cNvPr id="1444" name="Google Shape;1444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6" name="Google Shape;1446;p4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592621">
            <a:off x="243055" y="3032996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